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84" r:id="rId6"/>
    <p:sldId id="377" r:id="rId7"/>
    <p:sldId id="341" r:id="rId8"/>
    <p:sldId id="342" r:id="rId9"/>
    <p:sldId id="348" r:id="rId10"/>
    <p:sldId id="343" r:id="rId11"/>
    <p:sldId id="402" r:id="rId12"/>
    <p:sldId id="404" r:id="rId13"/>
    <p:sldId id="401" r:id="rId14"/>
    <p:sldId id="403" r:id="rId15"/>
    <p:sldId id="400" r:id="rId16"/>
    <p:sldId id="405" r:id="rId17"/>
    <p:sldId id="344" r:id="rId18"/>
    <p:sldId id="345" r:id="rId19"/>
    <p:sldId id="346" r:id="rId20"/>
    <p:sldId id="361" r:id="rId21"/>
    <p:sldId id="347" r:id="rId22"/>
    <p:sldId id="355" r:id="rId23"/>
    <p:sldId id="356" r:id="rId24"/>
    <p:sldId id="357" r:id="rId25"/>
    <p:sldId id="358" r:id="rId26"/>
    <p:sldId id="359" r:id="rId27"/>
    <p:sldId id="360" r:id="rId28"/>
    <p:sldId id="349" r:id="rId29"/>
    <p:sldId id="350" r:id="rId30"/>
    <p:sldId id="351" r:id="rId31"/>
    <p:sldId id="352" r:id="rId32"/>
    <p:sldId id="353" r:id="rId33"/>
    <p:sldId id="354" r:id="rId34"/>
    <p:sldId id="281" r:id="rId35"/>
  </p:sldIdLst>
  <p:sldSz cx="9144000" cy="5143500" type="screen16x9"/>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showPr>
  <p:clrMru>
    <a:srgbClr val="E8EAE9"/>
    <a:srgbClr val="FCFCFC"/>
    <a:srgbClr val="CCD0D1"/>
    <a:srgbClr val="D7D9E1"/>
    <a:srgbClr val="D5D8E3"/>
    <a:srgbClr val="DADBDE"/>
    <a:srgbClr val="D9DDE7"/>
    <a:srgbClr val="ECECEC"/>
    <a:srgbClr val="E2E2E2"/>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96000" autoAdjust="0"/>
  </p:normalViewPr>
  <p:slideViewPr>
    <p:cSldViewPr>
      <p:cViewPr varScale="1">
        <p:scale>
          <a:sx n="87" d="100"/>
          <a:sy n="87" d="100"/>
        </p:scale>
        <p:origin x="588" y="212"/>
      </p:cViewPr>
      <p:guideLst>
        <p:guide orient="horz" pos="1605"/>
        <p:guide pos="2832"/>
      </p:guideLst>
    </p:cSldViewPr>
  </p:slideViewPr>
  <p:notesTextViewPr>
    <p:cViewPr>
      <p:scale>
        <a:sx n="125" d="100"/>
        <a:sy n="125" d="100"/>
      </p:scale>
      <p:origin x="0" y="0"/>
    </p:cViewPr>
  </p:notesTextViewPr>
  <p:sorterViewPr>
    <p:cViewPr varScale="1">
      <p:scale>
        <a:sx n="1" d="1"/>
        <a:sy n="1" d="1"/>
      </p:scale>
      <p:origin x="0" y="502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3B58EF-4ABD-40F4-ACA4-FE81D742E6D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1FC198-2D83-4DFC-8CDD-7D23AF44D41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dirty="0"/>
              <a:t>与</a:t>
            </a:r>
            <a:r>
              <a:rPr lang="en-US" altLang="zh-CN" dirty="0"/>
              <a:t>SVD</a:t>
            </a:r>
            <a:r>
              <a:rPr lang="zh-CN" altLang="en-US" dirty="0"/>
              <a:t>在形式上一致</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dirty="0"/>
              <a:t>由于歌曲特征是从歌曲的内容中提取，冷启动问题得到解决</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混合模型对比</a:t>
            </a:r>
            <a:endParaRPr lang="en-US" altLang="zh-CN" dirty="0">
              <a:solidFill>
                <a:prstClr val="black">
                  <a:lumMod val="65000"/>
                  <a:lumOff val="35000"/>
                </a:prstClr>
              </a:solidFill>
              <a:latin typeface="微软雅黑" panose="020B0503020204020204" pitchFamily="34" charset="-122"/>
              <a:ea typeface="微软雅黑" panose="020B0503020204020204" pitchFamily="34" charset="-122"/>
            </a:endParaRPr>
          </a:p>
          <a:p>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与第一篇论文中的模型的对比</a:t>
            </a:r>
            <a:endParaRPr lang="en-US" altLang="zh-CN" dirty="0">
              <a:solidFill>
                <a:prstClr val="black">
                  <a:lumMod val="65000"/>
                  <a:lumOff val="35000"/>
                </a:prstClr>
              </a:solidFill>
              <a:latin typeface="微软雅黑" panose="020B0503020204020204" pitchFamily="34" charset="-122"/>
              <a:ea typeface="微软雅黑" panose="020B0503020204020204" pitchFamily="34" charset="-122"/>
            </a:endParaRPr>
          </a:p>
          <a:p>
            <a:r>
              <a:rPr lang="en-US" altLang="zh-CN" dirty="0"/>
              <a:t>RMSE </a:t>
            </a:r>
            <a:r>
              <a:rPr lang="zh-CN" altLang="en-US" dirty="0"/>
              <a:t>和 </a:t>
            </a:r>
            <a:r>
              <a:rPr lang="en-US" altLang="zh-CN" dirty="0"/>
              <a:t>MAP</a:t>
            </a:r>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11FC198-2D83-4DFC-8CDD-7D23AF44D41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F1DF8838-2596-481A-81BD-BA549497E72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F7507C5-9851-4EF6-82C9-5647805156C3}"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F3F2B87-989E-4F4D-A3D6-9B10DAD785BB}"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8954EB6-7BED-43FD-8483-DCA0766CC830}"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ADDB09A5-729D-4B62-9A05-E166FB412201}"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2A21541-2C8E-4FE7-AD01-6AECC40AD2EC}"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标题和内容">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2" name="标题 1"/>
          <p:cNvSpPr>
            <a:spLocks noGrp="1"/>
          </p:cNvSpPr>
          <p:nvPr>
            <p:ph type="title"/>
          </p:nvPr>
        </p:nvSpPr>
        <p:spPr>
          <a:xfrm>
            <a:off x="606008" y="123478"/>
            <a:ext cx="2741856" cy="277143"/>
          </a:xfrm>
        </p:spPr>
        <p:txBody>
          <a:bodyPr/>
          <a:lstStyle>
            <a:lvl1pPr algn="l">
              <a:defRPr sz="1600" b="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矩形 3"/>
          <p:cNvSpPr/>
          <p:nvPr userDrawn="1"/>
        </p:nvSpPr>
        <p:spPr>
          <a:xfrm>
            <a:off x="0" y="449610"/>
            <a:ext cx="9144000" cy="469389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离页连接符 20"/>
          <p:cNvSpPr/>
          <p:nvPr userDrawn="1"/>
        </p:nvSpPr>
        <p:spPr>
          <a:xfrm>
            <a:off x="213424" y="-1"/>
            <a:ext cx="381569" cy="5619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F102D13-023C-493B-946F-6334B1550202}"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B027665-4685-4CFB-A4DF-574C5BBB6387}"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D170EC45-3C31-4C3D-8B77-22FF0C9AAD4A}"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D4074A8-D729-49BB-A7BC-DB2359C77DB8}"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36DE339D-55A7-444C-B9D1-1957295915E5}"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CB3A32D-1FCD-4730-805F-780D3DD87911}"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1942A674-53CD-422B-9892-C4EF0827967E}"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9AB350D4-CBC2-4A07-BB4A-B4CC231CE9C3}"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95118EC-EDEF-4F9C-852D-0A464BD53A70}" type="datetimeFigureOut">
              <a:rPr lang="zh-CN" altLang="en-US"/>
            </a:fld>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D2CC5073-A55C-4F3C-8D7B-130473455D17}" type="slidenum">
              <a:rPr lang="zh-CN" altLang="en-US"/>
            </a:fld>
            <a:endParaRPr lang="zh-CN" altLang="en-US"/>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6" name="矩形 5"/>
          <p:cNvSpPr/>
          <p:nvPr userDrawn="1"/>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7"/>
          <p:cNvSpPr>
            <a:spLocks noChangeArrowheads="1"/>
          </p:cNvSpPr>
          <p:nvPr userDrawn="1"/>
        </p:nvSpPr>
        <p:spPr bwMode="auto">
          <a:xfrm>
            <a:off x="2491740" y="607789"/>
            <a:ext cx="41605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a:solidFill>
                  <a:schemeClr val="accent1">
                    <a:lumMod val="20000"/>
                    <a:lumOff val="80000"/>
                  </a:schemeClr>
                </a:solidFill>
                <a:latin typeface="Swis721 Th BT" pitchFamily="34" charset="0"/>
                <a:ea typeface="微软雅黑" panose="020B0503020204020204" pitchFamily="34" charset="-122"/>
                <a:cs typeface="LilyUPC" pitchFamily="34" charset="-34"/>
                <a:sym typeface="微软雅黑" panose="020B0503020204020204" pitchFamily="34" charset="-122"/>
              </a:rPr>
              <a:t>THE BUSENESS PLAN</a:t>
            </a:r>
            <a:endParaRPr lang="zh-CN" altLang="en-US" sz="2000" dirty="0">
              <a:solidFill>
                <a:schemeClr val="accent1">
                  <a:lumMod val="20000"/>
                  <a:lumOff val="80000"/>
                </a:schemeClr>
              </a:solidFill>
              <a:latin typeface="Swis721 Th BT" pitchFamily="34" charset="0"/>
              <a:ea typeface="微软雅黑" panose="020B0503020204020204" pitchFamily="34" charset="-122"/>
              <a:cs typeface="LilyUPC" pitchFamily="34" charset="-34"/>
              <a:sym typeface="微软雅黑" panose="020B0503020204020204" pitchFamily="34" charset="-122"/>
            </a:endParaRP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15271" y="197982"/>
            <a:ext cx="913458" cy="28026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73165C5-19AB-4D7E-BF4E-8030D4BC8E07}"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0C2AC4E-50CB-4334-996F-7EE8464BD267}"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6C6AEFD-D42C-445E-A078-69D256A721CC}"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3B7A587-D83B-45BF-80B0-EB01029C5564}"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3.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t="-6000" b="-6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BCA76A6C-E1BF-41A9-90D8-1F55C472F0D3}" type="datetimeFigureOut">
              <a:rPr lang="zh-CN" altLang="en-US"/>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4AC6EAE7-8652-497A-B0B9-2516C5BD65FF}"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8060402020202020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8060402020202020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8060402020202020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8060402020202020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8060402020202020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33.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39.png"/><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9274221" cy="5143498"/>
          </a:xfrm>
          <a:prstGeom prst="rect">
            <a:avLst/>
          </a:prstGeom>
        </p:spPr>
      </p:pic>
      <p:pic>
        <p:nvPicPr>
          <p:cNvPr id="37" name="图片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310128"/>
            <a:ext cx="9252520" cy="1833372"/>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506724"/>
            <a:ext cx="9252520" cy="1636776"/>
          </a:xfrm>
          <a:prstGeom prst="rect">
            <a:avLst/>
          </a:prstGeom>
        </p:spPr>
      </p:pic>
      <p:pic>
        <p:nvPicPr>
          <p:cNvPr id="6" name="图片 5"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01" y="3300784"/>
            <a:ext cx="9144000" cy="1833372"/>
          </a:xfrm>
          <a:prstGeom prst="rect">
            <a:avLst/>
          </a:prstGeom>
        </p:spPr>
      </p:pic>
      <p:sp>
        <p:nvSpPr>
          <p:cNvPr id="4" name="TextBox 7"/>
          <p:cNvSpPr>
            <a:spLocks noChangeArrowheads="1"/>
          </p:cNvSpPr>
          <p:nvPr/>
        </p:nvSpPr>
        <p:spPr bwMode="auto">
          <a:xfrm>
            <a:off x="6080208" y="3784164"/>
            <a:ext cx="32048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600" b="1" dirty="0" smtClean="0">
                <a:solidFill>
                  <a:schemeClr val="accent2">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rPr>
              <a:t>杨康 康晓非 彭立彬 郭佳雨 孙仁和</a:t>
            </a:r>
            <a:endParaRPr lang="en-US" altLang="zh-CN" sz="1600" b="1" dirty="0">
              <a:solidFill>
                <a:schemeClr val="accent2">
                  <a:lumMod val="60000"/>
                  <a:lumOff val="4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TextBox 7"/>
          <p:cNvSpPr>
            <a:spLocks noChangeArrowheads="1"/>
          </p:cNvSpPr>
          <p:nvPr/>
        </p:nvSpPr>
        <p:spPr bwMode="auto">
          <a:xfrm>
            <a:off x="1578404" y="1347615"/>
            <a:ext cx="745809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en-US" altLang="zh-CN" sz="3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Improving Content-based and Hybrid Music Recommendation using Deep Learning</a:t>
            </a:r>
            <a:endParaRPr lang="zh-CN" altLang="en-US" sz="3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椭圆 8"/>
          <p:cNvSpPr/>
          <p:nvPr/>
        </p:nvSpPr>
        <p:spPr>
          <a:xfrm>
            <a:off x="5076056" y="-308570"/>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8520" y="3300784"/>
            <a:ext cx="9144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3291065"/>
            <a:ext cx="3635896"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827584" y="518809"/>
            <a:ext cx="343825" cy="309997"/>
            <a:chOff x="4634991" y="2138335"/>
            <a:chExt cx="428348" cy="386204"/>
          </a:xfrm>
        </p:grpSpPr>
        <p:sp>
          <p:nvSpPr>
            <p:cNvPr id="25" name="Freeform 5"/>
            <p:cNvSpPr/>
            <p:nvPr/>
          </p:nvSpPr>
          <p:spPr bwMode="auto">
            <a:xfrm>
              <a:off x="4634991"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26" name="KSO_Shape"/>
            <p:cNvSpPr/>
            <p:nvPr/>
          </p:nvSpPr>
          <p:spPr bwMode="auto">
            <a:xfrm>
              <a:off x="4711293" y="2236765"/>
              <a:ext cx="275742" cy="18934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宋体" panose="02010600030101010101" pitchFamily="2" charset="-122"/>
              </a:endParaRPr>
            </a:p>
          </p:txBody>
        </p:sp>
      </p:grpSp>
      <p:grpSp>
        <p:nvGrpSpPr>
          <p:cNvPr id="12" name="组合 11"/>
          <p:cNvGrpSpPr/>
          <p:nvPr/>
        </p:nvGrpSpPr>
        <p:grpSpPr>
          <a:xfrm>
            <a:off x="1186823" y="518809"/>
            <a:ext cx="343825" cy="309997"/>
            <a:chOff x="5076056" y="2138335"/>
            <a:chExt cx="428348" cy="386204"/>
          </a:xfrm>
        </p:grpSpPr>
        <p:sp>
          <p:nvSpPr>
            <p:cNvPr id="27" name="Freeform 5"/>
            <p:cNvSpPr/>
            <p:nvPr/>
          </p:nvSpPr>
          <p:spPr bwMode="auto">
            <a:xfrm>
              <a:off x="5076056"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28" name="KSO_Shape"/>
            <p:cNvSpPr/>
            <p:nvPr/>
          </p:nvSpPr>
          <p:spPr bwMode="auto">
            <a:xfrm>
              <a:off x="5175472" y="2244479"/>
              <a:ext cx="229514" cy="19546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13" name="组合 12"/>
          <p:cNvGrpSpPr/>
          <p:nvPr/>
        </p:nvGrpSpPr>
        <p:grpSpPr>
          <a:xfrm>
            <a:off x="1546062" y="518809"/>
            <a:ext cx="343825" cy="309997"/>
            <a:chOff x="5557128" y="2138335"/>
            <a:chExt cx="428348" cy="386204"/>
          </a:xfrm>
        </p:grpSpPr>
        <p:sp>
          <p:nvSpPr>
            <p:cNvPr id="29" name="Freeform 5"/>
            <p:cNvSpPr/>
            <p:nvPr/>
          </p:nvSpPr>
          <p:spPr bwMode="auto">
            <a:xfrm>
              <a:off x="5557128"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30" name="KSO_Shape"/>
            <p:cNvSpPr/>
            <p:nvPr/>
          </p:nvSpPr>
          <p:spPr bwMode="auto">
            <a:xfrm>
              <a:off x="5652120" y="2208685"/>
              <a:ext cx="238362" cy="23597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14" name="组合 13"/>
          <p:cNvGrpSpPr/>
          <p:nvPr/>
        </p:nvGrpSpPr>
        <p:grpSpPr>
          <a:xfrm>
            <a:off x="1905301" y="518809"/>
            <a:ext cx="343825" cy="309997"/>
            <a:chOff x="6068610" y="2138335"/>
            <a:chExt cx="428348" cy="386204"/>
          </a:xfrm>
        </p:grpSpPr>
        <p:sp>
          <p:nvSpPr>
            <p:cNvPr id="31" name="Freeform 5"/>
            <p:cNvSpPr/>
            <p:nvPr/>
          </p:nvSpPr>
          <p:spPr bwMode="auto">
            <a:xfrm>
              <a:off x="6068610"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32" name="KSO_Shape"/>
            <p:cNvSpPr/>
            <p:nvPr/>
          </p:nvSpPr>
          <p:spPr bwMode="auto">
            <a:xfrm>
              <a:off x="6173883" y="2215236"/>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35" name="组合 34"/>
          <p:cNvGrpSpPr/>
          <p:nvPr/>
        </p:nvGrpSpPr>
        <p:grpSpPr>
          <a:xfrm>
            <a:off x="2264539" y="518809"/>
            <a:ext cx="343825" cy="309997"/>
            <a:chOff x="6623914" y="2138335"/>
            <a:chExt cx="428348" cy="386204"/>
          </a:xfrm>
        </p:grpSpPr>
        <p:sp>
          <p:nvSpPr>
            <p:cNvPr id="33" name="Freeform 5"/>
            <p:cNvSpPr/>
            <p:nvPr/>
          </p:nvSpPr>
          <p:spPr bwMode="auto">
            <a:xfrm>
              <a:off x="6623914"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ln>
          </p:spPr>
          <p:txBody>
            <a:bodyPr vert="horz" wrap="square" lIns="91440" tIns="45720" rIns="91440" bIns="45720" numCol="1" anchor="t" anchorCtr="0" compatLnSpc="1"/>
            <a:lstStyle/>
            <a:p>
              <a:endParaRPr lang="zh-CN" altLang="en-US" dirty="0"/>
            </a:p>
          </p:txBody>
        </p:sp>
        <p:sp>
          <p:nvSpPr>
            <p:cNvPr id="34" name="KSO_Shape"/>
            <p:cNvSpPr/>
            <p:nvPr/>
          </p:nvSpPr>
          <p:spPr bwMode="auto">
            <a:xfrm>
              <a:off x="6715817" y="2193847"/>
              <a:ext cx="230254" cy="221044"/>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500"/>
                                        <p:tgtEl>
                                          <p:spTgt spid="6"/>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52" presetClass="entr" presetSubtype="0" fill="hold" grpId="0" nodeType="withEffect">
                                  <p:stCondLst>
                                    <p:cond delay="2200"/>
                                  </p:stCondLst>
                                  <p:iterate type="lt">
                                    <p:tmPct val="10000"/>
                                  </p:iterate>
                                  <p:childTnLst>
                                    <p:set>
                                      <p:cBhvr>
                                        <p:cTn id="19" dur="1" fill="hold">
                                          <p:stCondLst>
                                            <p:cond delay="0"/>
                                          </p:stCondLst>
                                        </p:cTn>
                                        <p:tgtEl>
                                          <p:spTgt spid="5"/>
                                        </p:tgtEl>
                                        <p:attrNameLst>
                                          <p:attrName>style.visibility</p:attrName>
                                        </p:attrNameLst>
                                      </p:cBhvr>
                                      <p:to>
                                        <p:strVal val="visible"/>
                                      </p:to>
                                    </p:set>
                                    <p:animScale>
                                      <p:cBhvr>
                                        <p:cTn id="20"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5"/>
                                        </p:tgtEl>
                                        <p:attrNameLst>
                                          <p:attrName>ppt_x</p:attrName>
                                          <p:attrName>ppt_y</p:attrName>
                                        </p:attrNameLst>
                                      </p:cBhvr>
                                    </p:animMotion>
                                    <p:animEffect transition="in" filter="fade">
                                      <p:cBhvr>
                                        <p:cTn id="22" dur="1000"/>
                                        <p:tgtEl>
                                          <p:spTgt spid="5"/>
                                        </p:tgtEl>
                                      </p:cBhvr>
                                    </p:animEffect>
                                  </p:childTnLst>
                                </p:cTn>
                              </p:par>
                            </p:childTnLst>
                          </p:cTn>
                        </p:par>
                        <p:par>
                          <p:cTn id="23" fill="hold">
                            <p:stCondLst>
                              <p:cond delay="12099"/>
                            </p:stCondLst>
                            <p:childTnLst>
                              <p:par>
                                <p:cTn id="24" presetID="22" presetClass="entr" presetSubtype="8"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800"/>
                                        <p:tgtEl>
                                          <p:spTgt spid="10"/>
                                        </p:tgtEl>
                                      </p:cBhvr>
                                    </p:animEffect>
                                  </p:childTnLst>
                                </p:cTn>
                              </p:par>
                            </p:childTnLst>
                          </p:cTn>
                        </p:par>
                        <p:par>
                          <p:cTn id="30" fill="hold">
                            <p:stCondLst>
                              <p:cond delay="12599"/>
                            </p:stCondLst>
                            <p:childTnLst>
                              <p:par>
                                <p:cTn id="31" presetID="22" presetClass="entr" presetSubtype="4" fill="hold" nodeType="after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down)">
                                      <p:cBhvr>
                                        <p:cTn id="33" dur="500"/>
                                        <p:tgtEl>
                                          <p:spTgt spid="37"/>
                                        </p:tgtEl>
                                      </p:cBhvr>
                                    </p:animEffect>
                                  </p:childTnLst>
                                </p:cTn>
                              </p:par>
                              <p:par>
                                <p:cTn id="34" presetID="22" presetClass="entr" presetSubtype="8" fill="hold" grpId="0" nodeType="withEffect">
                                  <p:stCondLst>
                                    <p:cond delay="900"/>
                                  </p:stCondLst>
                                  <p:childTnLst>
                                    <p:set>
                                      <p:cBhvr>
                                        <p:cTn id="35" dur="1" fill="hold">
                                          <p:stCondLst>
                                            <p:cond delay="0"/>
                                          </p:stCondLst>
                                        </p:cTn>
                                        <p:tgtEl>
                                          <p:spTgt spid="4"/>
                                        </p:tgtEl>
                                        <p:attrNameLst>
                                          <p:attrName>style.visibility</p:attrName>
                                        </p:attrNameLst>
                                      </p:cBhvr>
                                      <p:to>
                                        <p:strVal val="visible"/>
                                      </p:to>
                                    </p:set>
                                    <p:animEffect transition="in" filter="wipe(left)">
                                      <p:cBhvr>
                                        <p:cTn id="36" dur="800"/>
                                        <p:tgtEl>
                                          <p:spTgt spid="4"/>
                                        </p:tgtEl>
                                      </p:cBhvr>
                                    </p:animEffect>
                                  </p:childTnLst>
                                </p:cTn>
                              </p:par>
                            </p:childTnLst>
                          </p:cTn>
                        </p:par>
                        <p:par>
                          <p:cTn id="37" fill="hold">
                            <p:stCondLst>
                              <p:cond delay="13099"/>
                            </p:stCondLst>
                            <p:childTnLst>
                              <p:par>
                                <p:cTn id="38" presetID="2" presetClass="entr" presetSubtype="2" fill="hold" nodeType="afterEffect">
                                  <p:stCondLst>
                                    <p:cond delay="0"/>
                                  </p:stCondLst>
                                  <p:childTnLst>
                                    <p:set>
                                      <p:cBhvr>
                                        <p:cTn id="39" dur="1" fill="hold">
                                          <p:stCondLst>
                                            <p:cond delay="0"/>
                                          </p:stCondLst>
                                        </p:cTn>
                                        <p:tgtEl>
                                          <p:spTgt spid="35"/>
                                        </p:tgtEl>
                                        <p:attrNameLst>
                                          <p:attrName>style.visibility</p:attrName>
                                        </p:attrNameLst>
                                      </p:cBhvr>
                                      <p:to>
                                        <p:strVal val="visible"/>
                                      </p:to>
                                    </p:set>
                                    <p:anim calcmode="lin" valueType="num">
                                      <p:cBhvr additive="base">
                                        <p:cTn id="40" dur="500" fill="hold"/>
                                        <p:tgtEl>
                                          <p:spTgt spid="35"/>
                                        </p:tgtEl>
                                        <p:attrNameLst>
                                          <p:attrName>ppt_x</p:attrName>
                                        </p:attrNameLst>
                                      </p:cBhvr>
                                      <p:tavLst>
                                        <p:tav tm="0">
                                          <p:val>
                                            <p:strVal val="1+#ppt_w/2"/>
                                          </p:val>
                                        </p:tav>
                                        <p:tav tm="100000">
                                          <p:val>
                                            <p:strVal val="#ppt_x"/>
                                          </p:val>
                                        </p:tav>
                                      </p:tavLst>
                                    </p:anim>
                                    <p:anim calcmode="lin" valueType="num">
                                      <p:cBhvr additive="base">
                                        <p:cTn id="41" dur="500" fill="hold"/>
                                        <p:tgtEl>
                                          <p:spTgt spid="35"/>
                                        </p:tgtEl>
                                        <p:attrNameLst>
                                          <p:attrName>ppt_y</p:attrName>
                                        </p:attrNameLst>
                                      </p:cBhvr>
                                      <p:tavLst>
                                        <p:tav tm="0">
                                          <p:val>
                                            <p:strVal val="#ppt_y"/>
                                          </p:val>
                                        </p:tav>
                                        <p:tav tm="100000">
                                          <p:val>
                                            <p:strVal val="#ppt_y"/>
                                          </p:val>
                                        </p:tav>
                                      </p:tavLst>
                                    </p:anim>
                                  </p:childTnLst>
                                </p:cTn>
                              </p:par>
                              <p:par>
                                <p:cTn id="42" presetID="2" presetClass="entr" presetSubtype="2" fill="hold" nodeType="withEffect">
                                  <p:stCondLst>
                                    <p:cond delay="20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1+#ppt_w/2"/>
                                          </p:val>
                                        </p:tav>
                                        <p:tav tm="100000">
                                          <p:val>
                                            <p:strVal val="#ppt_x"/>
                                          </p:val>
                                        </p:tav>
                                      </p:tavLst>
                                    </p:anim>
                                    <p:anim calcmode="lin" valueType="num">
                                      <p:cBhvr additive="base">
                                        <p:cTn id="45" dur="500" fill="hold"/>
                                        <p:tgtEl>
                                          <p:spTgt spid="14"/>
                                        </p:tgtEl>
                                        <p:attrNameLst>
                                          <p:attrName>ppt_y</p:attrName>
                                        </p:attrNameLst>
                                      </p:cBhvr>
                                      <p:tavLst>
                                        <p:tav tm="0">
                                          <p:val>
                                            <p:strVal val="#ppt_y"/>
                                          </p:val>
                                        </p:tav>
                                        <p:tav tm="100000">
                                          <p:val>
                                            <p:strVal val="#ppt_y"/>
                                          </p:val>
                                        </p:tav>
                                      </p:tavLst>
                                    </p:anim>
                                  </p:childTnLst>
                                </p:cTn>
                              </p:par>
                              <p:par>
                                <p:cTn id="46" presetID="2" presetClass="entr" presetSubtype="2" fill="hold" nodeType="withEffect">
                                  <p:stCondLst>
                                    <p:cond delay="40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500" fill="hold"/>
                                        <p:tgtEl>
                                          <p:spTgt spid="13"/>
                                        </p:tgtEl>
                                        <p:attrNameLst>
                                          <p:attrName>ppt_x</p:attrName>
                                        </p:attrNameLst>
                                      </p:cBhvr>
                                      <p:tavLst>
                                        <p:tav tm="0">
                                          <p:val>
                                            <p:strVal val="1+#ppt_w/2"/>
                                          </p:val>
                                        </p:tav>
                                        <p:tav tm="100000">
                                          <p:val>
                                            <p:strVal val="#ppt_x"/>
                                          </p:val>
                                        </p:tav>
                                      </p:tavLst>
                                    </p:anim>
                                    <p:anim calcmode="lin" valueType="num">
                                      <p:cBhvr additive="base">
                                        <p:cTn id="49" dur="500" fill="hold"/>
                                        <p:tgtEl>
                                          <p:spTgt spid="13"/>
                                        </p:tgtEl>
                                        <p:attrNameLst>
                                          <p:attrName>ppt_y</p:attrName>
                                        </p:attrNameLst>
                                      </p:cBhvr>
                                      <p:tavLst>
                                        <p:tav tm="0">
                                          <p:val>
                                            <p:strVal val="#ppt_y"/>
                                          </p:val>
                                        </p:tav>
                                        <p:tav tm="100000">
                                          <p:val>
                                            <p:strVal val="#ppt_y"/>
                                          </p:val>
                                        </p:tav>
                                      </p:tavLst>
                                    </p:anim>
                                  </p:childTnLst>
                                </p:cTn>
                              </p:par>
                              <p:par>
                                <p:cTn id="50" presetID="2" presetClass="entr" presetSubtype="2" fill="hold" nodeType="withEffect">
                                  <p:stCondLst>
                                    <p:cond delay="60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1+#ppt_w/2"/>
                                          </p:val>
                                        </p:tav>
                                        <p:tav tm="100000">
                                          <p:val>
                                            <p:strVal val="#ppt_x"/>
                                          </p:val>
                                        </p:tav>
                                      </p:tavLst>
                                    </p:anim>
                                    <p:anim calcmode="lin" valueType="num">
                                      <p:cBhvr additive="base">
                                        <p:cTn id="53" dur="500" fill="hold"/>
                                        <p:tgtEl>
                                          <p:spTgt spid="12"/>
                                        </p:tgtEl>
                                        <p:attrNameLst>
                                          <p:attrName>ppt_y</p:attrName>
                                        </p:attrNameLst>
                                      </p:cBhvr>
                                      <p:tavLst>
                                        <p:tav tm="0">
                                          <p:val>
                                            <p:strVal val="#ppt_y"/>
                                          </p:val>
                                        </p:tav>
                                        <p:tav tm="100000">
                                          <p:val>
                                            <p:strVal val="#ppt_y"/>
                                          </p:val>
                                        </p:tav>
                                      </p:tavLst>
                                    </p:anim>
                                  </p:childTnLst>
                                </p:cTn>
                              </p:par>
                              <p:par>
                                <p:cTn id="54" presetID="2" presetClass="entr" presetSubtype="2" fill="hold" nodeType="withEffect">
                                  <p:stCondLst>
                                    <p:cond delay="800"/>
                                  </p:stCondLst>
                                  <p:childTnLst>
                                    <p:set>
                                      <p:cBhvr>
                                        <p:cTn id="55" dur="1" fill="hold">
                                          <p:stCondLst>
                                            <p:cond delay="0"/>
                                          </p:stCondLst>
                                        </p:cTn>
                                        <p:tgtEl>
                                          <p:spTgt spid="11"/>
                                        </p:tgtEl>
                                        <p:attrNameLst>
                                          <p:attrName>style.visibility</p:attrName>
                                        </p:attrNameLst>
                                      </p:cBhvr>
                                      <p:to>
                                        <p:strVal val="visible"/>
                                      </p:to>
                                    </p:set>
                                    <p:anim calcmode="lin" valueType="num">
                                      <p:cBhvr additive="base">
                                        <p:cTn id="56" dur="500" fill="hold"/>
                                        <p:tgtEl>
                                          <p:spTgt spid="11"/>
                                        </p:tgtEl>
                                        <p:attrNameLst>
                                          <p:attrName>ppt_x</p:attrName>
                                        </p:attrNameLst>
                                      </p:cBhvr>
                                      <p:tavLst>
                                        <p:tav tm="0">
                                          <p:val>
                                            <p:strVal val="1+#ppt_w/2"/>
                                          </p:val>
                                        </p:tav>
                                        <p:tav tm="100000">
                                          <p:val>
                                            <p:strVal val="#ppt_x"/>
                                          </p:val>
                                        </p:tav>
                                      </p:tavLst>
                                    </p:anim>
                                    <p:anim calcmode="lin" valueType="num">
                                      <p:cBhvr additive="base">
                                        <p:cTn id="57"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animBg="1"/>
      <p:bldP spid="2" grpId="0" animBg="1"/>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运行结果</a:t>
            </a:r>
            <a:endParaRPr lang="x-none" altLang="zh-CN"/>
          </a:p>
        </p:txBody>
      </p:sp>
      <p:pic>
        <p:nvPicPr>
          <p:cNvPr id="4" name="图片 3"/>
          <p:cNvPicPr>
            <a:picLocks noChangeAspect="1"/>
          </p:cNvPicPr>
          <p:nvPr/>
        </p:nvPicPr>
        <p:blipFill>
          <a:blip r:embed="rId1"/>
          <a:stretch>
            <a:fillRect/>
          </a:stretch>
        </p:blipFill>
        <p:spPr>
          <a:xfrm>
            <a:off x="109220" y="591820"/>
            <a:ext cx="8875395" cy="44323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结果分析</a:t>
            </a:r>
            <a:endParaRPr lang="x-none" altLang="zh-CN"/>
          </a:p>
        </p:txBody>
      </p:sp>
      <p:sp>
        <p:nvSpPr>
          <p:cNvPr id="3" name="文本框 2"/>
          <p:cNvSpPr txBox="1"/>
          <p:nvPr/>
        </p:nvSpPr>
        <p:spPr>
          <a:xfrm>
            <a:off x="339090" y="713105"/>
            <a:ext cx="8559165" cy="2698115"/>
          </a:xfrm>
          <a:prstGeom prst="rect">
            <a:avLst/>
          </a:prstGeom>
          <a:noFill/>
        </p:spPr>
        <p:txBody>
          <a:bodyPr wrap="square" lIns="0" tIns="0" rIns="0" bIns="0" rtlCol="0">
            <a:spAutoFit/>
          </a:bodyPr>
          <a:p>
            <a:r>
              <a:rPr lang="x-none" altLang="zh-CN" sz="1600" b="1" dirty="0" smtClean="0">
                <a:solidFill>
                  <a:schemeClr val="accent6"/>
                </a:solidFill>
                <a:latin typeface="微软雅黑" panose="020B0503020204020204" pitchFamily="34" charset="-122"/>
                <a:ea typeface="微软雅黑" panose="020B0503020204020204" pitchFamily="34" charset="-122"/>
              </a:rPr>
              <a:t>     </a:t>
            </a:r>
            <a:r>
              <a:rPr lang="x-none" altLang="zh-CN" sz="1600" b="1" dirty="0" smtClean="0">
                <a:solidFill>
                  <a:schemeClr val="tx1"/>
                </a:solidFill>
                <a:latin typeface="微软雅黑" panose="020B0503020204020204" pitchFamily="34" charset="-122"/>
                <a:ea typeface="微软雅黑" panose="020B0503020204020204" pitchFamily="34" charset="-122"/>
              </a:rPr>
              <a:t>从上图可以看出，当我们想从n个相似用户推荐m部电影的时候，随着m的增大，precision在逐渐降低，也就是n固定的情况下想要推荐的电影数目越多，准确率越少，但是也不绝对，因为n固定的时候，有的precision曲线有先升后降的趋势，但是总体是下降的。这是因为我们的推荐是基于用户的相似度来推荐的，当样本固定的情况下，m越大则越会去推荐那些相似度比较低的电影，结果就导致precision的下降。</a:t>
            </a:r>
            <a:endParaRPr lang="x-none" altLang="zh-CN" sz="1600" b="1" dirty="0" smtClean="0">
              <a:solidFill>
                <a:schemeClr val="tx1"/>
              </a:solidFill>
              <a:latin typeface="微软雅黑" panose="020B0503020204020204" pitchFamily="34" charset="-122"/>
              <a:ea typeface="微软雅黑" panose="020B0503020204020204" pitchFamily="34" charset="-122"/>
            </a:endParaRPr>
          </a:p>
          <a:p>
            <a:r>
              <a:rPr lang="x-none" altLang="zh-CN" sz="1600" b="1" dirty="0" smtClean="0">
                <a:solidFill>
                  <a:schemeClr val="tx1"/>
                </a:solidFill>
                <a:latin typeface="微软雅黑" panose="020B0503020204020204" pitchFamily="34" charset="-122"/>
                <a:ea typeface="微软雅黑" panose="020B0503020204020204" pitchFamily="34" charset="-122"/>
              </a:rPr>
              <a:t>    </a:t>
            </a:r>
            <a:endParaRPr lang="x-none" altLang="zh-CN" sz="1600" b="1" dirty="0" smtClean="0">
              <a:solidFill>
                <a:schemeClr val="tx1"/>
              </a:solidFill>
              <a:latin typeface="微软雅黑" panose="020B0503020204020204" pitchFamily="34" charset="-122"/>
              <a:ea typeface="微软雅黑" panose="020B0503020204020204" pitchFamily="34" charset="-122"/>
            </a:endParaRPr>
          </a:p>
          <a:p>
            <a:r>
              <a:rPr lang="x-none" altLang="zh-CN" sz="1600" b="1" dirty="0" smtClean="0">
                <a:solidFill>
                  <a:schemeClr val="tx1"/>
                </a:solidFill>
                <a:latin typeface="微软雅黑" panose="020B0503020204020204" pitchFamily="34" charset="-122"/>
                <a:ea typeface="微软雅黑" panose="020B0503020204020204" pitchFamily="34" charset="-122"/>
              </a:rPr>
              <a:t>    而其他的三种情况则是相反，在推荐电影数目m增大的情况下，越有可能推荐到感兴趣的电影，这样就导致recall增大</a:t>
            </a:r>
            <a:endParaRPr lang="x-none" altLang="zh-CN" sz="1600" b="1" dirty="0" smtClean="0">
              <a:solidFill>
                <a:schemeClr val="tx1"/>
              </a:solidFill>
              <a:latin typeface="微软雅黑" panose="020B0503020204020204" pitchFamily="34" charset="-122"/>
              <a:ea typeface="微软雅黑" panose="020B0503020204020204" pitchFamily="34" charset="-122"/>
            </a:endParaRPr>
          </a:p>
          <a:p>
            <a:endParaRPr lang="x-none" altLang="zh-CN" sz="1600" b="1" dirty="0" smtClean="0">
              <a:solidFill>
                <a:schemeClr val="tx1"/>
              </a:solidFill>
              <a:latin typeface="微软雅黑" panose="020B0503020204020204" pitchFamily="34" charset="-122"/>
              <a:ea typeface="微软雅黑" panose="020B0503020204020204" pitchFamily="34" charset="-122"/>
            </a:endParaRPr>
          </a:p>
          <a:p>
            <a:r>
              <a:rPr lang="x-none" altLang="zh-CN" sz="1600" b="1" dirty="0" smtClean="0">
                <a:solidFill>
                  <a:schemeClr val="tx1"/>
                </a:solidFill>
                <a:latin typeface="微软雅黑" panose="020B0503020204020204" pitchFamily="34" charset="-122"/>
                <a:ea typeface="微软雅黑" panose="020B0503020204020204" pitchFamily="34" charset="-122"/>
              </a:rPr>
              <a:t>    f1值是precision和recall的调和平均，在初始precision较大的情况下，他们的一升一降就导致了f1值增大，即precision和recall更接近。</a:t>
            </a:r>
            <a:endParaRPr lang="x-none" altLang="zh-CN" sz="1600" b="1" dirty="0" smtClean="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结果分析</a:t>
            </a:r>
            <a:endParaRPr lang="x-none" altLang="zh-CN"/>
          </a:p>
        </p:txBody>
      </p:sp>
      <p:sp>
        <p:nvSpPr>
          <p:cNvPr id="3" name="文本框 2"/>
          <p:cNvSpPr txBox="1"/>
          <p:nvPr/>
        </p:nvSpPr>
        <p:spPr>
          <a:xfrm>
            <a:off x="349885" y="736600"/>
            <a:ext cx="8293735" cy="3917315"/>
          </a:xfrm>
          <a:prstGeom prst="rect">
            <a:avLst/>
          </a:prstGeom>
          <a:noFill/>
        </p:spPr>
        <p:txBody>
          <a:bodyPr wrap="square" lIns="0" tIns="0" rIns="0" bIns="0" rtlCol="0">
            <a:spAutoFit/>
          </a:bodyPr>
          <a:p>
            <a:r>
              <a:rPr lang="x-none" altLang="zh-CN" sz="1600" b="1" dirty="0" smtClean="0">
                <a:solidFill>
                  <a:schemeClr val="accent6"/>
                </a:solidFill>
                <a:latin typeface="微软雅黑" panose="020B0503020204020204" pitchFamily="34" charset="-122"/>
                <a:ea typeface="微软雅黑" panose="020B0503020204020204" pitchFamily="34" charset="-122"/>
              </a:rPr>
              <a:t>从图上来看，推荐准确率并不高，平均准确率尚且不如随机预测，考虑到我们计算用户相似度矩阵采用的是如下方式</a:t>
            </a:r>
            <a:endParaRPr lang="x-none" altLang="zh-CN" sz="1600" b="1" dirty="0" smtClean="0">
              <a:solidFill>
                <a:schemeClr val="accent6"/>
              </a:solidFill>
              <a:latin typeface="微软雅黑" panose="020B0503020204020204" pitchFamily="34" charset="-122"/>
              <a:ea typeface="微软雅黑" panose="020B0503020204020204" pitchFamily="34" charset="-122"/>
            </a:endParaRPr>
          </a:p>
          <a:p>
            <a:endParaRPr lang="x-none" altLang="zh-CN" sz="1600" b="1" dirty="0" smtClean="0">
              <a:solidFill>
                <a:schemeClr val="accent6"/>
              </a:solidFill>
              <a:latin typeface="微软雅黑" panose="020B0503020204020204" pitchFamily="34" charset="-122"/>
              <a:ea typeface="微软雅黑" panose="020B0503020204020204" pitchFamily="34" charset="-122"/>
            </a:endParaRPr>
          </a:p>
          <a:p>
            <a:endParaRPr lang="x-none" altLang="zh-CN" sz="1600" b="1" dirty="0" smtClean="0">
              <a:solidFill>
                <a:schemeClr val="accent6"/>
              </a:solidFill>
              <a:latin typeface="微软雅黑" panose="020B0503020204020204" pitchFamily="34" charset="-122"/>
              <a:ea typeface="微软雅黑" panose="020B0503020204020204" pitchFamily="34" charset="-122"/>
            </a:endParaRPr>
          </a:p>
          <a:p>
            <a:endParaRPr lang="x-none" altLang="zh-CN" sz="1600" b="1" dirty="0" smtClean="0">
              <a:solidFill>
                <a:schemeClr val="accent6"/>
              </a:solidFill>
              <a:latin typeface="微软雅黑" panose="020B0503020204020204" pitchFamily="34" charset="-122"/>
              <a:ea typeface="微软雅黑" panose="020B0503020204020204" pitchFamily="34" charset="-122"/>
            </a:endParaRPr>
          </a:p>
          <a:p>
            <a:endParaRPr lang="x-none" altLang="zh-CN" sz="1600" b="1" dirty="0" smtClean="0">
              <a:solidFill>
                <a:schemeClr val="accent6"/>
              </a:solidFill>
              <a:latin typeface="微软雅黑" panose="020B0503020204020204" pitchFamily="34" charset="-122"/>
              <a:ea typeface="微软雅黑" panose="020B0503020204020204" pitchFamily="34" charset="-122"/>
            </a:endParaRPr>
          </a:p>
          <a:p>
            <a:r>
              <a:rPr lang="x-none" altLang="zh-CN" sz="1600" b="1" dirty="0" smtClean="0">
                <a:solidFill>
                  <a:schemeClr val="accent6"/>
                </a:solidFill>
                <a:latin typeface="微软雅黑" panose="020B0503020204020204" pitchFamily="34" charset="-122"/>
                <a:ea typeface="微软雅黑" panose="020B0503020204020204" pitchFamily="34" charset="-122"/>
              </a:rPr>
              <a:t>这种方法只是考虑到用户之间看电影的部数，有可能会受某个看电影较多用户的影响，因而考虑如下计算用户相似度方法：</a:t>
            </a:r>
            <a:endParaRPr lang="x-none" altLang="zh-CN" sz="1600" b="1" dirty="0" smtClean="0">
              <a:solidFill>
                <a:schemeClr val="accent6"/>
              </a:solidFill>
              <a:latin typeface="微软雅黑" panose="020B0503020204020204" pitchFamily="34" charset="-122"/>
              <a:ea typeface="微软雅黑" panose="020B0503020204020204" pitchFamily="34" charset="-122"/>
            </a:endParaRPr>
          </a:p>
          <a:p>
            <a:endParaRPr lang="x-none" altLang="zh-CN" sz="1600" b="1" dirty="0" smtClean="0">
              <a:solidFill>
                <a:schemeClr val="accent6"/>
              </a:solidFill>
              <a:latin typeface="微软雅黑" panose="020B0503020204020204" pitchFamily="34" charset="-122"/>
              <a:ea typeface="微软雅黑" panose="020B0503020204020204" pitchFamily="34" charset="-122"/>
            </a:endParaRPr>
          </a:p>
          <a:p>
            <a:endParaRPr lang="x-none" altLang="zh-CN" sz="1600" b="1" dirty="0" smtClean="0">
              <a:solidFill>
                <a:schemeClr val="accent6"/>
              </a:solidFill>
              <a:latin typeface="微软雅黑" panose="020B0503020204020204" pitchFamily="34" charset="-122"/>
              <a:ea typeface="微软雅黑" panose="020B0503020204020204" pitchFamily="34" charset="-122"/>
            </a:endParaRPr>
          </a:p>
          <a:p>
            <a:endParaRPr lang="x-none" altLang="zh-CN" sz="1600" b="1" dirty="0" smtClean="0">
              <a:solidFill>
                <a:schemeClr val="accent6"/>
              </a:solidFill>
              <a:latin typeface="微软雅黑" panose="020B0503020204020204" pitchFamily="34" charset="-122"/>
              <a:ea typeface="微软雅黑" panose="020B0503020204020204" pitchFamily="34" charset="-122"/>
            </a:endParaRPr>
          </a:p>
          <a:p>
            <a:endParaRPr lang="x-none" altLang="zh-CN" sz="1600" b="1" dirty="0" smtClean="0">
              <a:solidFill>
                <a:schemeClr val="accent6"/>
              </a:solidFill>
              <a:latin typeface="微软雅黑" panose="020B0503020204020204" pitchFamily="34" charset="-122"/>
              <a:ea typeface="微软雅黑" panose="020B0503020204020204" pitchFamily="34" charset="-122"/>
            </a:endParaRPr>
          </a:p>
          <a:p>
            <a:r>
              <a:rPr lang="x-none" altLang="zh-CN" sz="1600" b="1" dirty="0" smtClean="0">
                <a:solidFill>
                  <a:schemeClr val="accent6"/>
                </a:solidFill>
                <a:latin typeface="微软雅黑" panose="020B0503020204020204" pitchFamily="34" charset="-122"/>
                <a:ea typeface="微软雅黑" panose="020B0503020204020204" pitchFamily="34" charset="-122"/>
              </a:rPr>
              <a:t>这种方式考察了他们共同看的电影数占他们各自看电影数的交集，能更好的计算出他们的相似度，然后重新运行。</a:t>
            </a:r>
            <a:endParaRPr lang="x-none" altLang="zh-CN" sz="1600" b="1" dirty="0" smtClean="0">
              <a:solidFill>
                <a:schemeClr val="accent6"/>
              </a:solidFill>
              <a:latin typeface="微软雅黑" panose="020B0503020204020204" pitchFamily="34" charset="-122"/>
              <a:ea typeface="微软雅黑" panose="020B0503020204020204" pitchFamily="34" charset="-122"/>
            </a:endParaRPr>
          </a:p>
          <a:p>
            <a:endParaRPr lang="x-none" altLang="zh-CN" sz="1600" b="1" dirty="0" smtClean="0">
              <a:solidFill>
                <a:schemeClr val="accent6"/>
              </a:solidFill>
              <a:latin typeface="微软雅黑" panose="020B0503020204020204" pitchFamily="34" charset="-122"/>
              <a:ea typeface="微软雅黑" panose="020B0503020204020204" pitchFamily="34" charset="-122"/>
            </a:endParaRPr>
          </a:p>
          <a:p>
            <a:endParaRPr lang="x-none" altLang="zh-CN" sz="1600" b="1" dirty="0" smtClean="0">
              <a:solidFill>
                <a:schemeClr val="accent6"/>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756920" y="1347470"/>
            <a:ext cx="7345680" cy="673100"/>
          </a:xfrm>
          <a:prstGeom prst="rect">
            <a:avLst/>
          </a:prstGeom>
        </p:spPr>
      </p:pic>
      <p:pic>
        <p:nvPicPr>
          <p:cNvPr id="5" name="图片 4"/>
          <p:cNvPicPr>
            <a:picLocks noChangeAspect="1"/>
          </p:cNvPicPr>
          <p:nvPr/>
        </p:nvPicPr>
        <p:blipFill>
          <a:blip r:embed="rId2"/>
          <a:stretch>
            <a:fillRect/>
          </a:stretch>
        </p:blipFill>
        <p:spPr>
          <a:xfrm>
            <a:off x="684530" y="2715260"/>
            <a:ext cx="7210425" cy="7950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更改以后算法效果</a:t>
            </a:r>
            <a:endParaRPr lang="x-none" altLang="zh-CN"/>
          </a:p>
        </p:txBody>
      </p:sp>
      <p:pic>
        <p:nvPicPr>
          <p:cNvPr id="5" name="图片 4"/>
          <p:cNvPicPr>
            <a:picLocks noChangeAspect="1"/>
          </p:cNvPicPr>
          <p:nvPr/>
        </p:nvPicPr>
        <p:blipFill>
          <a:blip r:embed="rId1"/>
          <a:stretch>
            <a:fillRect/>
          </a:stretch>
        </p:blipFill>
        <p:spPr>
          <a:xfrm>
            <a:off x="107315" y="627380"/>
            <a:ext cx="8923655" cy="44564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更改后的结果分析</a:t>
            </a:r>
            <a:endParaRPr lang="x-none" altLang="zh-CN"/>
          </a:p>
        </p:txBody>
      </p:sp>
      <p:sp>
        <p:nvSpPr>
          <p:cNvPr id="3" name="文本框 2"/>
          <p:cNvSpPr txBox="1"/>
          <p:nvPr/>
        </p:nvSpPr>
        <p:spPr>
          <a:xfrm>
            <a:off x="455295" y="809625"/>
            <a:ext cx="8187055" cy="747395"/>
          </a:xfrm>
          <a:prstGeom prst="rect">
            <a:avLst/>
          </a:prstGeom>
          <a:noFill/>
        </p:spPr>
        <p:txBody>
          <a:bodyPr wrap="square" lIns="0" tIns="0" rIns="0" bIns="0" rtlCol="0">
            <a:spAutoFit/>
          </a:bodyPr>
          <a:p>
            <a:r>
              <a:rPr lang="x-none" altLang="zh-CN" sz="1600" b="1" dirty="0" smtClean="0">
                <a:solidFill>
                  <a:schemeClr val="tx1"/>
                </a:solidFill>
                <a:latin typeface="微软雅黑" panose="020B0503020204020204" pitchFamily="34" charset="-122"/>
                <a:ea typeface="微软雅黑" panose="020B0503020204020204" pitchFamily="34" charset="-122"/>
              </a:rPr>
              <a:t>更改以后，相比于以前，f1，recall变化不大，而precision变化更为显著在候选用户较少的情况下，准确率较低，不过，在候选用户较多的情况下，发现其准确率要高于未更改前，因而估计在样本更大的情况下，修改后的预测效果应该会好于修改前。</a:t>
            </a:r>
            <a:endParaRPr lang="x-none" altLang="zh-CN" sz="1600" b="1" dirty="0" smtClean="0">
              <a:solidFill>
                <a:schemeClr val="tx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324485" y="1635125"/>
            <a:ext cx="3853815" cy="2175510"/>
          </a:xfrm>
          <a:prstGeom prst="rect">
            <a:avLst/>
          </a:prstGeom>
        </p:spPr>
      </p:pic>
      <p:sp>
        <p:nvSpPr>
          <p:cNvPr id="6" name="文本框 5"/>
          <p:cNvSpPr txBox="1"/>
          <p:nvPr/>
        </p:nvSpPr>
        <p:spPr>
          <a:xfrm>
            <a:off x="1006475" y="4120515"/>
            <a:ext cx="2319020" cy="259715"/>
          </a:xfrm>
          <a:prstGeom prst="rect">
            <a:avLst/>
          </a:prstGeom>
          <a:noFill/>
        </p:spPr>
        <p:txBody>
          <a:bodyPr wrap="square" lIns="0" tIns="0" rIns="0" bIns="0" rtlCol="0">
            <a:spAutoFit/>
          </a:bodyPr>
          <a:p>
            <a:r>
              <a:rPr lang="x-none" altLang="zh-CN" sz="1600" b="1" dirty="0" smtClean="0">
                <a:solidFill>
                  <a:schemeClr val="tx1"/>
                </a:solidFill>
                <a:latin typeface="微软雅黑" panose="020B0503020204020204" pitchFamily="34" charset="-122"/>
                <a:ea typeface="微软雅黑" panose="020B0503020204020204" pitchFamily="34" charset="-122"/>
              </a:rPr>
              <a:t>图1：修改前precision</a:t>
            </a:r>
            <a:endParaRPr lang="x-none" altLang="zh-CN" sz="1600" b="1" dirty="0" smtClean="0">
              <a:solidFill>
                <a:schemeClr val="tx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223510" y="4104005"/>
            <a:ext cx="2319020" cy="259715"/>
          </a:xfrm>
          <a:prstGeom prst="rect">
            <a:avLst/>
          </a:prstGeom>
          <a:noFill/>
        </p:spPr>
        <p:txBody>
          <a:bodyPr wrap="square" lIns="0" tIns="0" rIns="0" bIns="0" rtlCol="0">
            <a:spAutoFit/>
          </a:bodyPr>
          <a:p>
            <a:r>
              <a:rPr lang="x-none" altLang="zh-CN" sz="1600" b="1" dirty="0" smtClean="0">
                <a:solidFill>
                  <a:schemeClr val="tx1"/>
                </a:solidFill>
                <a:latin typeface="微软雅黑" panose="020B0503020204020204" pitchFamily="34" charset="-122"/>
                <a:ea typeface="微软雅黑" panose="020B0503020204020204" pitchFamily="34" charset="-122"/>
              </a:rPr>
              <a:t>图2：修改后precision</a:t>
            </a:r>
            <a:endParaRPr lang="x-none" altLang="zh-CN" sz="1600" b="1" dirty="0" smtClean="0">
              <a:solidFill>
                <a:schemeClr val="tx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4356100" y="1648460"/>
            <a:ext cx="4178935" cy="2184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51520" y="771550"/>
            <a:ext cx="8568952" cy="4212692"/>
          </a:xfrm>
          <a:prstGeom prst="rect">
            <a:avLst/>
          </a:prstGeom>
          <a:noFill/>
        </p:spPr>
        <p:txBody>
          <a:bodyPr wrap="square" lIns="0" tIns="0" rIns="0" bIns="0" rtlCol="0">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E647C"/>
                </a:solidFill>
                <a:effectLst/>
                <a:uLnTx/>
                <a:uFillTx/>
                <a:latin typeface="微软雅黑" panose="020B0503020204020204" pitchFamily="34" charset="-122"/>
                <a:ea typeface="微软雅黑" panose="020B0503020204020204" pitchFamily="34" charset="-122"/>
                <a:cs typeface="+mn-cs"/>
              </a:rPr>
              <a:t>基于内容的音乐推荐</a:t>
            </a:r>
            <a:endParaRPr kumimoji="0" lang="en-US" altLang="zh-CN" sz="2400" b="1" i="0" u="none" strike="noStrike" kern="1200" cap="none" spc="0" normalizeH="0" baseline="0" noProof="0" dirty="0">
              <a:ln>
                <a:noFill/>
              </a:ln>
              <a:solidFill>
                <a:srgbClr val="0E647C"/>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br>
              <a:rPr kumimoji="0" lang="en-US" altLang="zh-CN" sz="1000" b="0" i="0" u="none" strike="noStrike" kern="1200" cap="none" spc="0" normalizeH="0" baseline="0" noProof="0" dirty="0">
                <a:ln>
                  <a:noFill/>
                </a:ln>
                <a:solidFill>
                  <a:srgbClr val="0E647C"/>
                </a:solidFill>
                <a:effectLst/>
                <a:uLnTx/>
                <a:uFillTx/>
                <a:latin typeface="方正兰亭纤黑简体" pitchFamily="65" charset="-122"/>
                <a:ea typeface="方正兰亭纤黑简体" pitchFamily="65" charset="-122"/>
                <a:cs typeface="+mn-cs"/>
              </a:rPr>
            </a:br>
            <a:r>
              <a:rPr kumimoji="0" lang="en-US" altLang="zh-CN" sz="20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      </a:t>
            </a:r>
            <a:r>
              <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rPr>
              <a:t>结论</a:t>
            </a:r>
            <a:r>
              <a:rPr kumimoji="0" lang="zh-CN" altLang="en-US" sz="20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endParaRPr kumimoji="0" lang="en-US" altLang="zh-CN" sz="20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lvl="2">
              <a:lnSpc>
                <a:spcPct val="150000"/>
              </a:lnSpc>
            </a:pPr>
            <a:r>
              <a:rPr kumimoji="0" lang="zh-CN" altLang="en-US"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基于内容的音乐推荐关键就是找到足够好的特征</a:t>
            </a:r>
            <a:endParaRPr kumimoji="0" lang="en-US" altLang="zh-CN"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lvl="2">
              <a:lnSpc>
                <a:spcPct val="150000"/>
              </a:lnSpc>
            </a:pPr>
            <a:endParaRPr kumimoji="0" lang="en-US" altLang="zh-CN"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lvl="0">
              <a:lnSpc>
                <a:spcPct val="150000"/>
              </a:lnSpc>
              <a:defRPr/>
            </a:pPr>
            <a:r>
              <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rPr>
              <a:t>      </a:t>
            </a:r>
            <a:r>
              <a:rPr lang="zh-CN" altLang="en-US" sz="2000" b="1" dirty="0">
                <a:solidFill>
                  <a:prstClr val="black">
                    <a:lumMod val="65000"/>
                    <a:lumOff val="35000"/>
                  </a:prstClr>
                </a:solidFill>
                <a:latin typeface="微软雅黑" panose="020B0503020204020204" pitchFamily="34" charset="-122"/>
                <a:ea typeface="微软雅黑" panose="020B0503020204020204" pitchFamily="34" charset="-122"/>
              </a:rPr>
              <a:t>如何寻找？</a:t>
            </a:r>
            <a:endParaRPr lang="en-US" altLang="zh-CN" sz="2000" b="1" dirty="0">
              <a:solidFill>
                <a:prstClr val="black">
                  <a:lumMod val="65000"/>
                  <a:lumOff val="35000"/>
                </a:prstClr>
              </a:solidFill>
              <a:latin typeface="微软雅黑" panose="020B0503020204020204" pitchFamily="34" charset="-122"/>
              <a:ea typeface="微软雅黑" panose="020B0503020204020204" pitchFamily="34" charset="-122"/>
            </a:endParaRPr>
          </a:p>
          <a:p>
            <a:pPr lvl="0">
              <a:lnSpc>
                <a:spcPct val="150000"/>
              </a:lnSpc>
              <a:defRPr/>
            </a:pPr>
            <a:endParaRPr lang="en-US" altLang="zh-CN" sz="800" b="1" dirty="0">
              <a:solidFill>
                <a:prstClr val="black">
                  <a:lumMod val="65000"/>
                  <a:lumOff val="35000"/>
                </a:prstClr>
              </a:solidFill>
              <a:latin typeface="微软雅黑" panose="020B0503020204020204" pitchFamily="34" charset="-122"/>
              <a:ea typeface="微软雅黑" panose="020B0503020204020204" pitchFamily="34" charset="-122"/>
            </a:endParaRPr>
          </a:p>
          <a:p>
            <a:pPr marL="1200150" lvl="2" indent="-285750">
              <a:lnSpc>
                <a:spcPct val="150000"/>
              </a:lnSpc>
              <a:buFont typeface="Wingdings" charset="2"/>
              <a:buChar char="Ø"/>
            </a:pP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手工提取特征是一个不错的选择，但是耗时且痛苦</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a:p>
            <a:pPr marL="1200150" lvl="2" indent="-285750">
              <a:lnSpc>
                <a:spcPct val="150000"/>
              </a:lnSpc>
              <a:buFont typeface="Wingdings" charset="2"/>
              <a:buChar char="Ø"/>
            </a:pP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更好的办法是把特征提取与预测用户偏好合在一起，利用深度学习技术来自动地学习特征</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50000"/>
              </a:lnSpc>
              <a:spcBef>
                <a:spcPct val="0"/>
              </a:spcBef>
              <a:spcAft>
                <a:spcPct val="0"/>
              </a:spcAft>
              <a:buClrTx/>
              <a:buSzTx/>
              <a:buFontTx/>
              <a:buNone/>
              <a:defRPr/>
            </a:pP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21" name="标题 20"/>
          <p:cNvSpPr>
            <a:spLocks noGrp="1"/>
          </p:cNvSpPr>
          <p:nvPr>
            <p:ph type="title"/>
          </p:nvPr>
        </p:nvSpPr>
        <p:spPr>
          <a:xfrm>
            <a:off x="611560" y="123478"/>
            <a:ext cx="2741856" cy="277143"/>
          </a:xfrm>
        </p:spPr>
        <p:txBody>
          <a:bodyPr/>
          <a:lstStyle/>
          <a:p>
            <a:r>
              <a:rPr lang="zh-CN" altLang="en-US" dirty="0"/>
              <a:t>论文简介</a:t>
            </a:r>
          </a:p>
        </p:txBody>
      </p:sp>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51520" y="771550"/>
            <a:ext cx="8568952" cy="4247317"/>
          </a:xfrm>
          <a:prstGeom prst="rect">
            <a:avLst/>
          </a:prstGeom>
          <a:noFill/>
        </p:spPr>
        <p:txBody>
          <a:bodyPr wrap="square" lIns="0" tIns="0" rIns="0" bIns="0" rtlCol="0">
            <a:spAutoFit/>
          </a:bodyPr>
          <a:lstStyle/>
          <a:p>
            <a:r>
              <a:rPr kumimoji="0" lang="zh-CN" altLang="en-US" sz="2400" b="1" i="0" u="none" strike="noStrike" kern="1200" cap="none" spc="0" normalizeH="0" baseline="0" noProof="0" dirty="0">
                <a:ln>
                  <a:noFill/>
                </a:ln>
                <a:solidFill>
                  <a:srgbClr val="0E647C"/>
                </a:solidFill>
                <a:effectLst/>
                <a:uLnTx/>
                <a:uFillTx/>
                <a:latin typeface="微软雅黑" panose="020B0503020204020204" pitchFamily="34" charset="-122"/>
                <a:ea typeface="微软雅黑" panose="020B0503020204020204" pitchFamily="34" charset="-122"/>
                <a:cs typeface="+mn-cs"/>
              </a:rPr>
              <a:t>混合模型</a:t>
            </a:r>
            <a:endParaRPr kumimoji="0" lang="en-US" altLang="zh-CN" sz="2400" b="1" i="0" u="none" strike="noStrike" kern="1200" cap="none" spc="0" normalizeH="0" baseline="0" noProof="0" dirty="0">
              <a:ln>
                <a:noFill/>
              </a:ln>
              <a:solidFill>
                <a:srgbClr val="0E647C"/>
              </a:solidFill>
              <a:effectLst/>
              <a:uLnTx/>
              <a:uFillTx/>
              <a:latin typeface="微软雅黑" panose="020B0503020204020204" pitchFamily="34" charset="-122"/>
              <a:ea typeface="微软雅黑" panose="020B0503020204020204" pitchFamily="34" charset="-122"/>
              <a:cs typeface="+mn-cs"/>
            </a:endParaRPr>
          </a:p>
          <a:p>
            <a:pPr lvl="2">
              <a:lnSpc>
                <a:spcPct val="150000"/>
              </a:lnSpc>
            </a:pPr>
            <a:br>
              <a:rPr kumimoji="0" lang="en-US" altLang="zh-CN" sz="1000" b="0" i="0" u="none" strike="noStrike" kern="1200" cap="none" spc="0" normalizeH="0" baseline="0" noProof="0" dirty="0">
                <a:ln>
                  <a:noFill/>
                </a:ln>
                <a:solidFill>
                  <a:srgbClr val="0E647C"/>
                </a:solidFill>
                <a:effectLst/>
                <a:uLnTx/>
                <a:uFillTx/>
                <a:latin typeface="方正兰亭纤黑简体" pitchFamily="65" charset="-122"/>
                <a:ea typeface="方正兰亭纤黑简体" pitchFamily="65" charset="-122"/>
                <a:cs typeface="+mn-cs"/>
              </a:rPr>
            </a:br>
            <a:r>
              <a:rPr lang="zh-CN" altLang="zh-CN" dirty="0">
                <a:solidFill>
                  <a:prstClr val="black">
                    <a:lumMod val="65000"/>
                    <a:lumOff val="35000"/>
                  </a:prstClr>
                </a:solidFill>
                <a:latin typeface="微软雅黑" panose="020B0503020204020204" pitchFamily="34" charset="-122"/>
                <a:ea typeface="微软雅黑" panose="020B0503020204020204" pitchFamily="34" charset="-122"/>
              </a:rPr>
              <a:t>基于内容的方法通常会和协同过滤一起使用</a:t>
            </a:r>
            <a:endParaRPr lang="zh-CN" altLang="zh-CN" dirty="0">
              <a:solidFill>
                <a:prstClr val="black">
                  <a:lumMod val="65000"/>
                  <a:lumOff val="35000"/>
                </a:prstClr>
              </a:solidFill>
              <a:latin typeface="微软雅黑" panose="020B0503020204020204" pitchFamily="34" charset="-122"/>
              <a:ea typeface="微软雅黑" panose="020B0503020204020204" pitchFamily="34" charset="-122"/>
            </a:endParaRPr>
          </a:p>
          <a:p>
            <a:pPr lvl="2">
              <a:lnSpc>
                <a:spcPct val="150000"/>
              </a:lnSpc>
            </a:pPr>
            <a:r>
              <a:rPr lang="zh-CN" altLang="zh-CN" dirty="0">
                <a:solidFill>
                  <a:prstClr val="black">
                    <a:lumMod val="65000"/>
                    <a:lumOff val="35000"/>
                  </a:prstClr>
                </a:solidFill>
                <a:latin typeface="微软雅黑" panose="020B0503020204020204" pitchFamily="34" charset="-122"/>
                <a:ea typeface="微软雅黑" panose="020B0503020204020204" pitchFamily="34" charset="-122"/>
              </a:rPr>
              <a:t>现有的基于协同过滤的音乐推荐系统准确率已经非常高了，但冷启动问题显而易见（新歌），而基于歌曲内容的推荐正好可以用来弥补这种不足，于是作者将两种方法组合在一起，提出一种混合方法：</a:t>
            </a:r>
            <a:endParaRPr lang="zh-CN" altLang="zh-CN" dirty="0">
              <a:solidFill>
                <a:prstClr val="black">
                  <a:lumMod val="65000"/>
                  <a:lumOff val="35000"/>
                </a:prstClr>
              </a:solidFill>
              <a:latin typeface="微软雅黑" panose="020B0503020204020204" pitchFamily="34" charset="-122"/>
              <a:ea typeface="微软雅黑" panose="020B0503020204020204" pitchFamily="34" charset="-122"/>
            </a:endParaRPr>
          </a:p>
          <a:p>
            <a:pPr marL="1657350" lvl="3" indent="-285750">
              <a:lnSpc>
                <a:spcPct val="150000"/>
              </a:lnSpc>
              <a:buFont typeface="Wingdings" charset="2"/>
              <a:buChar char="Ø"/>
            </a:pPr>
            <a:r>
              <a:rPr lang="zh-CN" altLang="zh-CN" dirty="0">
                <a:solidFill>
                  <a:prstClr val="black">
                    <a:lumMod val="65000"/>
                    <a:lumOff val="35000"/>
                  </a:prstClr>
                </a:solidFill>
                <a:latin typeface="微软雅黑" panose="020B0503020204020204" pitchFamily="34" charset="-122"/>
                <a:ea typeface="微软雅黑" panose="020B0503020204020204" pitchFamily="34" charset="-122"/>
              </a:rPr>
              <a:t>基于内容的方法：</a:t>
            </a:r>
            <a:endParaRPr lang="zh-CN" altLang="zh-CN" dirty="0">
              <a:solidFill>
                <a:prstClr val="black">
                  <a:lumMod val="65000"/>
                  <a:lumOff val="35000"/>
                </a:prstClr>
              </a:solidFill>
              <a:latin typeface="微软雅黑" panose="020B0503020204020204" pitchFamily="34" charset="-122"/>
              <a:ea typeface="微软雅黑" panose="020B0503020204020204" pitchFamily="34" charset="-122"/>
            </a:endParaRPr>
          </a:p>
          <a:p>
            <a:pPr marL="2114550" lvl="4" indent="-285750">
              <a:lnSpc>
                <a:spcPct val="150000"/>
              </a:lnSpc>
              <a:buFont typeface="Wingdings" charset="2"/>
              <a:buChar char="Ø"/>
            </a:pPr>
            <a:r>
              <a:rPr lang="zh-CN" altLang="zh-CN" dirty="0">
                <a:solidFill>
                  <a:prstClr val="black">
                    <a:lumMod val="65000"/>
                    <a:lumOff val="35000"/>
                  </a:prstClr>
                </a:solidFill>
                <a:latin typeface="微软雅黑" panose="020B0503020204020204" pitchFamily="34" charset="-122"/>
                <a:ea typeface="微软雅黑" panose="020B0503020204020204" pitchFamily="34" charset="-122"/>
              </a:rPr>
              <a:t>概率图模型</a:t>
            </a:r>
            <a:endParaRPr lang="zh-CN" altLang="zh-CN" dirty="0">
              <a:solidFill>
                <a:prstClr val="black">
                  <a:lumMod val="65000"/>
                  <a:lumOff val="35000"/>
                </a:prstClr>
              </a:solidFill>
              <a:latin typeface="微软雅黑" panose="020B0503020204020204" pitchFamily="34" charset="-122"/>
              <a:ea typeface="微软雅黑" panose="020B0503020204020204" pitchFamily="34" charset="-122"/>
            </a:endParaRPr>
          </a:p>
          <a:p>
            <a:pPr marL="2114550" lvl="4" indent="-285750">
              <a:lnSpc>
                <a:spcPct val="150000"/>
              </a:lnSpc>
              <a:buFont typeface="Wingdings" charset="2"/>
              <a:buChar char="Ø"/>
            </a:pPr>
            <a:r>
              <a:rPr lang="zh-CN" altLang="zh-CN" dirty="0">
                <a:solidFill>
                  <a:prstClr val="black">
                    <a:lumMod val="65000"/>
                    <a:lumOff val="35000"/>
                  </a:prstClr>
                </a:solidFill>
                <a:latin typeface="微软雅黑" panose="020B0503020204020204" pitchFamily="34" charset="-122"/>
                <a:ea typeface="微软雅黑" panose="020B0503020204020204" pitchFamily="34" charset="-122"/>
              </a:rPr>
              <a:t>深度信念网络</a:t>
            </a:r>
            <a:endParaRPr lang="zh-CN" altLang="zh-CN" dirty="0">
              <a:solidFill>
                <a:prstClr val="black">
                  <a:lumMod val="65000"/>
                  <a:lumOff val="35000"/>
                </a:prstClr>
              </a:solidFill>
              <a:latin typeface="微软雅黑" panose="020B0503020204020204" pitchFamily="34" charset="-122"/>
              <a:ea typeface="微软雅黑" panose="020B0503020204020204" pitchFamily="34" charset="-122"/>
            </a:endParaRPr>
          </a:p>
          <a:p>
            <a:pPr marL="1657350" lvl="3" indent="-285750">
              <a:lnSpc>
                <a:spcPct val="150000"/>
              </a:lnSpc>
              <a:buFont typeface="Wingdings" charset="2"/>
              <a:buChar char="Ø"/>
            </a:pPr>
            <a:r>
              <a:rPr lang="zh-CN" altLang="zh-CN" dirty="0">
                <a:solidFill>
                  <a:prstClr val="black">
                    <a:lumMod val="65000"/>
                    <a:lumOff val="35000"/>
                  </a:prstClr>
                </a:solidFill>
                <a:latin typeface="微软雅黑" panose="020B0503020204020204" pitchFamily="34" charset="-122"/>
                <a:ea typeface="微软雅黑" panose="020B0503020204020204" pitchFamily="34" charset="-122"/>
              </a:rPr>
              <a:t>混合方法：使用音频特征作为协同过滤</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的</a:t>
            </a:r>
            <a:r>
              <a:rPr lang="zh-CN" altLang="zh-CN" dirty="0">
                <a:solidFill>
                  <a:prstClr val="black">
                    <a:lumMod val="65000"/>
                    <a:lumOff val="35000"/>
                  </a:prstClr>
                </a:solidFill>
                <a:latin typeface="微软雅黑" panose="020B0503020204020204" pitchFamily="34" charset="-122"/>
                <a:ea typeface="微软雅黑" panose="020B0503020204020204" pitchFamily="34" charset="-122"/>
              </a:rPr>
              <a:t>补充</a:t>
            </a:r>
            <a:endParaRPr lang="zh-CN" altLang="zh-CN" dirty="0">
              <a:solidFill>
                <a:prstClr val="black">
                  <a:lumMod val="65000"/>
                  <a:lumOff val="35000"/>
                </a:prstClr>
              </a:solidFill>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50000"/>
              </a:lnSpc>
              <a:spcBef>
                <a:spcPct val="0"/>
              </a:spcBef>
              <a:spcAft>
                <a:spcPct val="0"/>
              </a:spcAft>
              <a:buClrTx/>
              <a:buSzTx/>
              <a:buFontTx/>
              <a:buNone/>
              <a:defRPr/>
            </a:pP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21" name="标题 20"/>
          <p:cNvSpPr>
            <a:spLocks noGrp="1"/>
          </p:cNvSpPr>
          <p:nvPr>
            <p:ph type="title"/>
          </p:nvPr>
        </p:nvSpPr>
        <p:spPr>
          <a:xfrm>
            <a:off x="611560" y="123478"/>
            <a:ext cx="2741856" cy="277143"/>
          </a:xfrm>
        </p:spPr>
        <p:txBody>
          <a:bodyPr/>
          <a:lstStyle/>
          <a:p>
            <a:r>
              <a:rPr lang="zh-CN" altLang="en-US" dirty="0"/>
              <a:t>论文简介</a:t>
            </a:r>
          </a:p>
        </p:txBody>
      </p:sp>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51520" y="771550"/>
            <a:ext cx="8568952" cy="369332"/>
          </a:xfrm>
          <a:prstGeom prst="rect">
            <a:avLst/>
          </a:prstGeom>
          <a:noFill/>
        </p:spPr>
        <p:txBody>
          <a:bodyPr wrap="square" lIns="0" tIns="0" rIns="0" bIns="0" rtlCol="0">
            <a:spAutoFit/>
          </a:bodyPr>
          <a:lstStyle/>
          <a:p>
            <a:r>
              <a:rPr lang="zh-CN" altLang="en-US" sz="2400" b="1" dirty="0">
                <a:solidFill>
                  <a:srgbClr val="0E647C"/>
                </a:solidFill>
                <a:latin typeface="微软雅黑" panose="020B0503020204020204" pitchFamily="34" charset="-122"/>
                <a:ea typeface="微软雅黑" panose="020B0503020204020204" pitchFamily="34" charset="-122"/>
              </a:rPr>
              <a:t>深度学习</a:t>
            </a:r>
            <a:endParaRPr lang="en-US" altLang="zh-CN" sz="2400" b="1" dirty="0">
              <a:solidFill>
                <a:srgbClr val="0E647C"/>
              </a:solidFill>
              <a:latin typeface="微软雅黑" panose="020B0503020204020204" pitchFamily="34" charset="-122"/>
              <a:ea typeface="微软雅黑" panose="020B0503020204020204" pitchFamily="34" charset="-122"/>
            </a:endParaRPr>
          </a:p>
        </p:txBody>
      </p:sp>
      <p:sp>
        <p:nvSpPr>
          <p:cNvPr id="21" name="标题 20"/>
          <p:cNvSpPr>
            <a:spLocks noGrp="1"/>
          </p:cNvSpPr>
          <p:nvPr>
            <p:ph type="title"/>
          </p:nvPr>
        </p:nvSpPr>
        <p:spPr>
          <a:xfrm>
            <a:off x="611560" y="123478"/>
            <a:ext cx="2741856" cy="277143"/>
          </a:xfrm>
        </p:spPr>
        <p:txBody>
          <a:bodyPr/>
          <a:lstStyle/>
          <a:p>
            <a:r>
              <a:rPr lang="zh-CN" altLang="en-US" dirty="0"/>
              <a:t>相关工作</a:t>
            </a:r>
          </a:p>
        </p:txBody>
      </p:sp>
      <p:sp>
        <p:nvSpPr>
          <p:cNvPr id="2" name="矩形 1"/>
          <p:cNvSpPr/>
          <p:nvPr/>
        </p:nvSpPr>
        <p:spPr>
          <a:xfrm>
            <a:off x="467544" y="1642611"/>
            <a:ext cx="8230236" cy="2585323"/>
          </a:xfrm>
          <a:prstGeom prst="rect">
            <a:avLst/>
          </a:prstGeom>
        </p:spPr>
        <p:txBody>
          <a:bodyPr wrap="square">
            <a:spAutoFit/>
          </a:bodyPr>
          <a:lstStyle/>
          <a:p>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深度学习可以直接自动地进行特征提取而不需要手动完成。深度信念网络是一个生成概率图模型，顶部有多层隐藏节点，底部是一层观测结果。连接仅存在于相邻的两层，最顶上两层的连接是无向的，其余连接是有向的。我们无法同时训练所有的层， </a:t>
            </a:r>
            <a:r>
              <a:rPr lang="en-US" altLang="zh-CN" dirty="0">
                <a:solidFill>
                  <a:prstClr val="black">
                    <a:lumMod val="65000"/>
                    <a:lumOff val="35000"/>
                  </a:prstClr>
                </a:solidFill>
                <a:latin typeface="微软雅黑" panose="020B0503020204020204" pitchFamily="34" charset="-122"/>
                <a:ea typeface="微软雅黑" panose="020B0503020204020204" pitchFamily="34" charset="-122"/>
              </a:rPr>
              <a:t>Hinton</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等人提出了一种以贪婪方式自底向上逐层训练模型的高效算法。这种无监督的训练过程通常称作预训练。之后深度信念网络可以转换成多层感知机进行监督学习。这一阶段被称为 </a:t>
            </a:r>
            <a:r>
              <a:rPr lang="en-US" altLang="zh-CN" dirty="0">
                <a:solidFill>
                  <a:prstClr val="black">
                    <a:lumMod val="65000"/>
                    <a:lumOff val="35000"/>
                  </a:prstClr>
                </a:solidFill>
                <a:latin typeface="微软雅黑" panose="020B0503020204020204" pitchFamily="34" charset="-122"/>
                <a:ea typeface="微软雅黑" panose="020B0503020204020204" pitchFamily="34" charset="-122"/>
              </a:rPr>
              <a:t>finetune</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，通常被实现为反向传播。这里也可以直接使用反向传播训练多层感知机而跳过预训练步骤，但是容易过拟合，尤其是感知机层数比较多（超过两层</a:t>
            </a:r>
            <a:r>
              <a:rPr lang="en-US" altLang="zh-CN" dirty="0">
                <a:solidFill>
                  <a:prstClr val="black">
                    <a:lumMod val="65000"/>
                    <a:lumOff val="35000"/>
                  </a:prstClr>
                </a:solidFill>
                <a:latin typeface="微软雅黑" panose="020B0503020204020204" pitchFamily="34" charset="-122"/>
                <a:ea typeface="微软雅黑" panose="020B0503020204020204" pitchFamily="34" charset="-122"/>
              </a:rPr>
              <a:t>hidden layer</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），预训练可能有助于隐式地影响某种形式的正则化</a:t>
            </a:r>
          </a:p>
        </p:txBody>
      </p:sp>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51520" y="771550"/>
            <a:ext cx="8568952" cy="369332"/>
          </a:xfrm>
          <a:prstGeom prst="rect">
            <a:avLst/>
          </a:prstGeom>
          <a:noFill/>
        </p:spPr>
        <p:txBody>
          <a:bodyPr wrap="square" lIns="0" tIns="0" rIns="0" bIns="0" rtlCol="0">
            <a:spAutoFit/>
          </a:bodyPr>
          <a:lstStyle/>
          <a:p>
            <a:r>
              <a:rPr lang="zh-CN" altLang="en-US" sz="2400" b="1" dirty="0">
                <a:solidFill>
                  <a:srgbClr val="0E647C"/>
                </a:solidFill>
                <a:latin typeface="微软雅黑" panose="020B0503020204020204" pitchFamily="34" charset="-122"/>
                <a:ea typeface="微软雅黑" panose="020B0503020204020204" pitchFamily="34" charset="-122"/>
              </a:rPr>
              <a:t>深度学习</a:t>
            </a:r>
            <a:endParaRPr lang="en-US" altLang="zh-CN" sz="2400" b="1" dirty="0">
              <a:solidFill>
                <a:srgbClr val="0E647C"/>
              </a:solidFill>
              <a:latin typeface="微软雅黑" panose="020B0503020204020204" pitchFamily="34" charset="-122"/>
              <a:ea typeface="微软雅黑" panose="020B0503020204020204" pitchFamily="34" charset="-122"/>
            </a:endParaRPr>
          </a:p>
        </p:txBody>
      </p:sp>
      <p:sp>
        <p:nvSpPr>
          <p:cNvPr id="21" name="标题 20"/>
          <p:cNvSpPr>
            <a:spLocks noGrp="1"/>
          </p:cNvSpPr>
          <p:nvPr>
            <p:ph type="title"/>
          </p:nvPr>
        </p:nvSpPr>
        <p:spPr>
          <a:xfrm>
            <a:off x="611560" y="123478"/>
            <a:ext cx="2741856" cy="277143"/>
          </a:xfrm>
        </p:spPr>
        <p:txBody>
          <a:bodyPr/>
          <a:lstStyle/>
          <a:p>
            <a:r>
              <a:rPr lang="zh-CN" altLang="en-US" dirty="0"/>
              <a:t>相关工作</a:t>
            </a:r>
          </a:p>
        </p:txBody>
      </p:sp>
      <p:sp>
        <p:nvSpPr>
          <p:cNvPr id="2" name="矩形 1"/>
          <p:cNvSpPr/>
          <p:nvPr/>
        </p:nvSpPr>
        <p:spPr>
          <a:xfrm>
            <a:off x="179512" y="1327108"/>
            <a:ext cx="3456384" cy="1600438"/>
          </a:xfrm>
          <a:prstGeom prst="rect">
            <a:avLst/>
          </a:prstGeom>
        </p:spPr>
        <p:txBody>
          <a:bodyPr wrap="square">
            <a:spAutoFit/>
          </a:bodyPr>
          <a:lstStyle/>
          <a:p>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DBNs</a:t>
            </a: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是一个概率生成模型，与传统的判别模型的神经网络相对，生成模型是建立一个观察数据和标签之间的联合分布，对</a:t>
            </a: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P(Observation|Label)</a:t>
            </a: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和 </a:t>
            </a: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P(Label|Observation)</a:t>
            </a: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都做了评估，而判别模型仅仅而已评估了后者，也就是</a:t>
            </a: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P(Label|Observation)</a:t>
            </a: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a:t>
            </a:r>
          </a:p>
        </p:txBody>
      </p:sp>
      <p:pic>
        <p:nvPicPr>
          <p:cNvPr id="3" name="图片 2"/>
          <p:cNvPicPr>
            <a:picLocks noChangeAspect="1"/>
          </p:cNvPicPr>
          <p:nvPr/>
        </p:nvPicPr>
        <p:blipFill>
          <a:blip r:embed="rId1"/>
          <a:stretch>
            <a:fillRect/>
          </a:stretch>
        </p:blipFill>
        <p:spPr>
          <a:xfrm>
            <a:off x="3923928" y="1327108"/>
            <a:ext cx="4853731" cy="3216328"/>
          </a:xfrm>
          <a:prstGeom prst="rect">
            <a:avLst/>
          </a:prstGeom>
        </p:spPr>
      </p:pic>
      <p:sp>
        <p:nvSpPr>
          <p:cNvPr id="4" name="矩形 3"/>
          <p:cNvSpPr/>
          <p:nvPr/>
        </p:nvSpPr>
        <p:spPr>
          <a:xfrm>
            <a:off x="179512" y="2942998"/>
            <a:ext cx="3456384" cy="1600438"/>
          </a:xfrm>
          <a:prstGeom prst="rect">
            <a:avLst/>
          </a:prstGeom>
        </p:spPr>
        <p:txBody>
          <a:bodyPr wrap="square">
            <a:spAutoFit/>
          </a:bodyPr>
          <a:lstStyle/>
          <a:p>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DBNs</a:t>
            </a: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由多个限制玻尔兹曼机（</a:t>
            </a: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Restricted Boltzmann Machines</a:t>
            </a: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）层组成，一个典型的神经网络类型如图三所示。这些网络被“限制”为一个可视层和一个隐层，层间存在连接，但层内的单元间不存在连接。隐层单元被训练去捕捉在可视层表现出来的高阶数据的相关性。</a:t>
            </a:r>
          </a:p>
        </p:txBody>
      </p:sp>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51520" y="771550"/>
            <a:ext cx="8568952" cy="369332"/>
          </a:xfrm>
          <a:prstGeom prst="rect">
            <a:avLst/>
          </a:prstGeom>
          <a:noFill/>
        </p:spPr>
        <p:txBody>
          <a:bodyPr wrap="square" lIns="0" tIns="0" rIns="0" bIns="0" rtlCol="0">
            <a:spAutoFit/>
          </a:bodyPr>
          <a:lstStyle/>
          <a:p>
            <a:r>
              <a:rPr lang="zh-CN" altLang="en-US" sz="2400" b="1" dirty="0">
                <a:solidFill>
                  <a:srgbClr val="0E647C"/>
                </a:solidFill>
                <a:latin typeface="微软雅黑" panose="020B0503020204020204" pitchFamily="34" charset="-122"/>
                <a:ea typeface="微软雅黑" panose="020B0503020204020204" pitchFamily="34" charset="-122"/>
              </a:rPr>
              <a:t>基于</a:t>
            </a:r>
            <a:r>
              <a:rPr lang="en-US" altLang="zh-CN" sz="2400" b="1" dirty="0">
                <a:solidFill>
                  <a:srgbClr val="0E647C"/>
                </a:solidFill>
                <a:latin typeface="微软雅黑" panose="020B0503020204020204" pitchFamily="34" charset="-122"/>
                <a:ea typeface="微软雅黑" panose="020B0503020204020204" pitchFamily="34" charset="-122"/>
              </a:rPr>
              <a:t>PMF</a:t>
            </a:r>
            <a:r>
              <a:rPr lang="zh-CN" altLang="en-US" sz="2400" b="1" dirty="0">
                <a:solidFill>
                  <a:srgbClr val="0E647C"/>
                </a:solidFill>
                <a:latin typeface="微软雅黑" panose="020B0503020204020204" pitchFamily="34" charset="-122"/>
                <a:ea typeface="微软雅黑" panose="020B0503020204020204" pitchFamily="34" charset="-122"/>
              </a:rPr>
              <a:t>的协同过滤</a:t>
            </a:r>
          </a:p>
        </p:txBody>
      </p:sp>
      <p:sp>
        <p:nvSpPr>
          <p:cNvPr id="21" name="标题 20"/>
          <p:cNvSpPr>
            <a:spLocks noGrp="1"/>
          </p:cNvSpPr>
          <p:nvPr>
            <p:ph type="title"/>
          </p:nvPr>
        </p:nvSpPr>
        <p:spPr>
          <a:xfrm>
            <a:off x="611560" y="123478"/>
            <a:ext cx="2741856" cy="277143"/>
          </a:xfrm>
        </p:spPr>
        <p:txBody>
          <a:bodyPr/>
          <a:lstStyle/>
          <a:p>
            <a:r>
              <a:rPr lang="zh-CN" altLang="en-US" dirty="0"/>
              <a:t>推荐模型</a:t>
            </a:r>
          </a:p>
        </p:txBody>
      </p:sp>
      <p:sp>
        <p:nvSpPr>
          <p:cNvPr id="3" name="矩形 2"/>
          <p:cNvSpPr/>
          <p:nvPr/>
        </p:nvSpPr>
        <p:spPr>
          <a:xfrm>
            <a:off x="179512" y="1419622"/>
            <a:ext cx="4572000" cy="1200329"/>
          </a:xfrm>
          <a:prstGeom prst="rect">
            <a:avLst/>
          </a:prstGeom>
        </p:spPr>
        <p:txBody>
          <a:bodyPr>
            <a:spAutoFit/>
          </a:bodyPr>
          <a:lstStyle/>
          <a:p>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矩阵分解是当前流行的协同过滤方法，本文中使用矩阵分解中的</a:t>
            </a:r>
            <a:r>
              <a:rPr lang="en-US" altLang="zh-CN" dirty="0">
                <a:solidFill>
                  <a:prstClr val="black">
                    <a:lumMod val="65000"/>
                    <a:lumOff val="35000"/>
                  </a:prstClr>
                </a:solidFill>
                <a:latin typeface="微软雅黑" panose="020B0503020204020204" pitchFamily="34" charset="-122"/>
                <a:ea typeface="微软雅黑" panose="020B0503020204020204" pitchFamily="34" charset="-122"/>
              </a:rPr>
              <a:t>PMF</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方法因为该方法相对简单、准确、高效，并且基于</a:t>
            </a:r>
            <a:r>
              <a:rPr lang="en-US" altLang="zh-CN" dirty="0">
                <a:solidFill>
                  <a:prstClr val="black">
                    <a:lumMod val="65000"/>
                    <a:lumOff val="35000"/>
                  </a:prstClr>
                </a:solidFill>
                <a:latin typeface="微软雅黑" panose="020B0503020204020204" pitchFamily="34" charset="-122"/>
                <a:ea typeface="微软雅黑" panose="020B0503020204020204" pitchFamily="34" charset="-122"/>
              </a:rPr>
              <a:t>PMF</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的协同过滤容易和内容信息组合在一起</a:t>
            </a:r>
          </a:p>
        </p:txBody>
      </p:sp>
      <p:pic>
        <p:nvPicPr>
          <p:cNvPr id="1026" name="Picture 2" descr="Figure 1: &#10;Probabilistic matrix factorization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64088" y="1419622"/>
            <a:ext cx="3150493" cy="2325779"/>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251520" y="2790969"/>
            <a:ext cx="4608512" cy="646331"/>
          </a:xfrm>
          <a:prstGeom prst="rect">
            <a:avLst/>
          </a:prstGeom>
          <a:noFill/>
        </p:spPr>
        <p:txBody>
          <a:bodyPr wrap="square" lIns="0" tIns="0" rIns="0" bIns="0" rtlCol="0">
            <a:spAutoFit/>
          </a:bodyPr>
          <a:lstStyle/>
          <a:p>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用户 </a:t>
            </a: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u </a:t>
            </a: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和歌曲 </a:t>
            </a: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v </a:t>
            </a: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可以分别使用内部特征向量</a:t>
            </a: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 γ</a:t>
            </a:r>
            <a:r>
              <a:rPr lang="en-US" altLang="zh-CN" sz="1400" baseline="-25000" dirty="0">
                <a:solidFill>
                  <a:prstClr val="black">
                    <a:lumMod val="65000"/>
                    <a:lumOff val="35000"/>
                  </a:prstClr>
                </a:solidFill>
                <a:latin typeface="微软雅黑" panose="020B0503020204020204" pitchFamily="34" charset="-122"/>
                <a:ea typeface="微软雅黑" panose="020B0503020204020204" pitchFamily="34" charset="-122"/>
              </a:rPr>
              <a:t>u </a:t>
            </a: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和 </a:t>
            </a: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y</a:t>
            </a:r>
            <a:r>
              <a:rPr lang="en-US" altLang="zh-CN" sz="1400" baseline="-25000" dirty="0">
                <a:solidFill>
                  <a:prstClr val="black">
                    <a:lumMod val="65000"/>
                    <a:lumOff val="35000"/>
                  </a:prstClr>
                </a:solidFill>
                <a:latin typeface="微软雅黑" panose="020B0503020204020204" pitchFamily="34" charset="-122"/>
                <a:ea typeface="微软雅黑" panose="020B0503020204020204" pitchFamily="34" charset="-122"/>
              </a:rPr>
              <a:t>v </a:t>
            </a: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表示</a:t>
            </a:r>
            <a:endPar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endParaRPr>
          </a:p>
          <a:p>
            <a:endPar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endParaRPr>
          </a:p>
          <a:p>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则 用户 </a:t>
            </a: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u </a:t>
            </a: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对 歌曲 </a:t>
            </a: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v </a:t>
            </a: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的兴趣程度 </a:t>
            </a: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r</a:t>
            </a:r>
            <a:r>
              <a:rPr lang="en-US" altLang="zh-CN" sz="1400" baseline="-25000" dirty="0">
                <a:solidFill>
                  <a:prstClr val="black">
                    <a:lumMod val="65000"/>
                    <a:lumOff val="35000"/>
                  </a:prstClr>
                </a:solidFill>
                <a:latin typeface="微软雅黑" panose="020B0503020204020204" pitchFamily="34" charset="-122"/>
                <a:ea typeface="微软雅黑" panose="020B0503020204020204" pitchFamily="34" charset="-122"/>
              </a:rPr>
              <a:t>uv</a:t>
            </a: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 </a:t>
            </a: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等于 </a:t>
            </a: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γ</a:t>
            </a:r>
            <a:r>
              <a:rPr lang="en-US" altLang="zh-CN" sz="1400" baseline="-25000" dirty="0">
                <a:solidFill>
                  <a:prstClr val="black">
                    <a:lumMod val="65000"/>
                    <a:lumOff val="35000"/>
                  </a:prstClr>
                </a:solidFill>
                <a:latin typeface="微软雅黑" panose="020B0503020204020204" pitchFamily="34" charset="-122"/>
                <a:ea typeface="微软雅黑" panose="020B0503020204020204" pitchFamily="34" charset="-122"/>
              </a:rPr>
              <a:t>u </a:t>
            </a: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和 </a:t>
            </a: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y</a:t>
            </a:r>
            <a:r>
              <a:rPr lang="en-US" altLang="zh-CN" sz="1400" baseline="-25000" dirty="0">
                <a:solidFill>
                  <a:prstClr val="black">
                    <a:lumMod val="65000"/>
                    <a:lumOff val="35000"/>
                  </a:prstClr>
                </a:solidFill>
                <a:latin typeface="微软雅黑" panose="020B0503020204020204" pitchFamily="34" charset="-122"/>
                <a:ea typeface="微软雅黑" panose="020B0503020204020204" pitchFamily="34" charset="-122"/>
              </a:rPr>
              <a:t>v </a:t>
            </a: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内积</a:t>
            </a:r>
          </a:p>
        </p:txBody>
      </p:sp>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anim calcmode="lin" valueType="num">
                                      <p:cBhvr additive="base">
                                        <p:cTn id="23" dur="500" fill="hold"/>
                                        <p:tgtEl>
                                          <p:spTgt spid="1026"/>
                                        </p:tgtEl>
                                        <p:attrNameLst>
                                          <p:attrName>ppt_x</p:attrName>
                                        </p:attrNameLst>
                                      </p:cBhvr>
                                      <p:tavLst>
                                        <p:tav tm="0">
                                          <p:val>
                                            <p:strVal val="#ppt_x"/>
                                          </p:val>
                                        </p:tav>
                                        <p:tav tm="100000">
                                          <p:val>
                                            <p:strVal val="#ppt_x"/>
                                          </p:val>
                                        </p:tav>
                                      </p:tavLst>
                                    </p:anim>
                                    <p:anim calcmode="lin" valueType="num">
                                      <p:cBhvr additive="base">
                                        <p:cTn id="2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1" name="TextBox 20"/>
          <p:cNvSpPr txBox="1"/>
          <p:nvPr/>
        </p:nvSpPr>
        <p:spPr>
          <a:xfrm>
            <a:off x="4048684" y="793673"/>
            <a:ext cx="1046633" cy="276999"/>
          </a:xfrm>
          <a:prstGeom prst="rect">
            <a:avLst/>
          </a:prstGeom>
          <a:noFill/>
        </p:spPr>
        <p:txBody>
          <a:bodyPr wrap="none" rtlCol="0">
            <a:spAutoFit/>
          </a:bodyPr>
          <a:lstStyle/>
          <a:p>
            <a:r>
              <a:rPr lang="en-US" altLang="zh-CN" sz="1200" b="1" dirty="0">
                <a:solidFill>
                  <a:schemeClr val="bg1"/>
                </a:solidFill>
                <a:latin typeface="微软雅黑" panose="020B0503020204020204" pitchFamily="34" charset="-122"/>
                <a:ea typeface="微软雅黑" panose="020B0503020204020204" pitchFamily="34" charset="-122"/>
              </a:rPr>
              <a:t>CONTENTS</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2699792" y="2006662"/>
            <a:ext cx="1944216" cy="1357176"/>
            <a:chOff x="2627784" y="2006662"/>
            <a:chExt cx="1944216" cy="1357176"/>
          </a:xfrm>
        </p:grpSpPr>
        <p:sp>
          <p:nvSpPr>
            <p:cNvPr id="31" name="文本框 9"/>
            <p:cNvSpPr txBox="1"/>
            <p:nvPr/>
          </p:nvSpPr>
          <p:spPr>
            <a:xfrm>
              <a:off x="2627784" y="2986812"/>
              <a:ext cx="1944216" cy="377026"/>
            </a:xfrm>
            <a:prstGeom prst="rect">
              <a:avLst/>
            </a:prstGeom>
            <a:noFill/>
          </p:spPr>
          <p:txBody>
            <a:bodyPr wrap="square" lIns="68580" tIns="34290" rIns="68580" bIns="34290" rtlCol="0">
              <a:spAutoFit/>
            </a:bodyPr>
            <a:lstStyle/>
            <a:p>
              <a:pPr marL="0" lvl="1" algn="ctr"/>
              <a:r>
                <a:rPr lang="zh-CN" altLang="en-US" sz="2000" b="1" dirty="0">
                  <a:solidFill>
                    <a:schemeClr val="bg1"/>
                  </a:solidFill>
                  <a:latin typeface="微软雅黑" panose="020B0503020204020204" pitchFamily="34" charset="-122"/>
                  <a:ea typeface="微软雅黑" panose="020B0503020204020204" pitchFamily="34" charset="-122"/>
                </a:rPr>
                <a:t>相关工作</a:t>
              </a:r>
            </a:p>
          </p:txBody>
        </p:sp>
        <p:sp>
          <p:nvSpPr>
            <p:cNvPr id="26" name="Freeform 5"/>
            <p:cNvSpPr/>
            <p:nvPr/>
          </p:nvSpPr>
          <p:spPr bwMode="auto">
            <a:xfrm>
              <a:off x="3135603" y="2006662"/>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25" name="KSO_Shape"/>
            <p:cNvSpPr/>
            <p:nvPr/>
          </p:nvSpPr>
          <p:spPr bwMode="auto">
            <a:xfrm>
              <a:off x="3304004" y="2223899"/>
              <a:ext cx="608566" cy="41788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sp>
        <p:nvSpPr>
          <p:cNvPr id="63" name="Freeform 5"/>
          <p:cNvSpPr/>
          <p:nvPr/>
        </p:nvSpPr>
        <p:spPr bwMode="auto">
          <a:xfrm>
            <a:off x="3637930" y="0"/>
            <a:ext cx="1870372" cy="791722"/>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chemeClr val="accent6"/>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20" name="TextBox 19"/>
          <p:cNvSpPr txBox="1"/>
          <p:nvPr/>
        </p:nvSpPr>
        <p:spPr>
          <a:xfrm>
            <a:off x="4070415" y="189612"/>
            <a:ext cx="1005403" cy="584775"/>
          </a:xfrm>
          <a:prstGeom prst="rect">
            <a:avLst/>
          </a:prstGeom>
          <a:noFill/>
        </p:spPr>
        <p:txBody>
          <a:bodyPr wrap="non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目录</a:t>
            </a:r>
          </a:p>
        </p:txBody>
      </p:sp>
      <p:sp>
        <p:nvSpPr>
          <p:cNvPr id="65" name="矩形 64"/>
          <p:cNvSpPr/>
          <p:nvPr/>
        </p:nvSpPr>
        <p:spPr>
          <a:xfrm>
            <a:off x="0" y="5035826"/>
            <a:ext cx="9144000" cy="1076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010491" y="2006662"/>
            <a:ext cx="1524458" cy="1358917"/>
            <a:chOff x="6863966" y="1984457"/>
            <a:chExt cx="1524458" cy="1358917"/>
          </a:xfrm>
        </p:grpSpPr>
        <p:sp>
          <p:nvSpPr>
            <p:cNvPr id="28" name="Freeform 5"/>
            <p:cNvSpPr/>
            <p:nvPr/>
          </p:nvSpPr>
          <p:spPr bwMode="auto">
            <a:xfrm>
              <a:off x="7101427" y="1984457"/>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w="9525" cap="flat">
              <a:noFill/>
              <a:prstDash val="solid"/>
              <a:miter lim="800000"/>
            </a:ln>
          </p:spPr>
          <p:txBody>
            <a:bodyPr vert="horz" wrap="square" lIns="91440" tIns="45720" rIns="91440" bIns="45720" numCol="1" anchor="t" anchorCtr="0" compatLnSpc="1"/>
            <a:lstStyle/>
            <a:p>
              <a:endParaRPr lang="zh-CN" altLang="en-US" dirty="0"/>
            </a:p>
          </p:txBody>
        </p:sp>
        <p:sp>
          <p:nvSpPr>
            <p:cNvPr id="32" name="KSO_Shape"/>
            <p:cNvSpPr/>
            <p:nvPr/>
          </p:nvSpPr>
          <p:spPr bwMode="auto">
            <a:xfrm>
              <a:off x="7370085" y="2156698"/>
              <a:ext cx="512220" cy="435386"/>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宋体" panose="02010600030101010101" pitchFamily="2" charset="-122"/>
              </a:endParaRPr>
            </a:p>
          </p:txBody>
        </p:sp>
        <p:sp>
          <p:nvSpPr>
            <p:cNvPr id="33" name="文本框 9"/>
            <p:cNvSpPr txBox="1"/>
            <p:nvPr/>
          </p:nvSpPr>
          <p:spPr>
            <a:xfrm>
              <a:off x="6863966" y="2966348"/>
              <a:ext cx="1524458" cy="377026"/>
            </a:xfrm>
            <a:prstGeom prst="rect">
              <a:avLst/>
            </a:prstGeom>
            <a:noFill/>
          </p:spPr>
          <p:txBody>
            <a:bodyPr wrap="square" lIns="68580" tIns="34290" rIns="68580" bIns="34290" rtlCol="0">
              <a:spAutoFit/>
            </a:bodyPr>
            <a:lstStyle/>
            <a:p>
              <a:pPr marL="0" lvl="1" algn="ctr"/>
              <a:r>
                <a:rPr lang="zh-CN" altLang="en-US" sz="2000" b="1" dirty="0">
                  <a:solidFill>
                    <a:schemeClr val="bg1"/>
                  </a:solidFill>
                  <a:latin typeface="微软雅黑" panose="020B0503020204020204" pitchFamily="34" charset="-122"/>
                  <a:ea typeface="微软雅黑" panose="020B0503020204020204" pitchFamily="34" charset="-122"/>
                </a:rPr>
                <a:t>项目</a:t>
              </a:r>
              <a:r>
                <a:rPr lang="zh-CN" altLang="en-US" sz="2000" b="1" dirty="0" smtClean="0">
                  <a:solidFill>
                    <a:schemeClr val="bg1"/>
                  </a:solidFill>
                  <a:latin typeface="微软雅黑" panose="020B0503020204020204" pitchFamily="34" charset="-122"/>
                  <a:ea typeface="微软雅黑" panose="020B0503020204020204" pitchFamily="34" charset="-122"/>
                </a:rPr>
                <a:t>简介</a:t>
              </a:r>
              <a:endParaRPr lang="zh-CN" altLang="en-US" dirty="0"/>
            </a:p>
          </p:txBody>
        </p:sp>
      </p:grpSp>
      <p:grpSp>
        <p:nvGrpSpPr>
          <p:cNvPr id="5" name="组合 4"/>
          <p:cNvGrpSpPr/>
          <p:nvPr/>
        </p:nvGrpSpPr>
        <p:grpSpPr>
          <a:xfrm>
            <a:off x="4788024" y="2006662"/>
            <a:ext cx="1611262" cy="1347688"/>
            <a:chOff x="4815118" y="1995686"/>
            <a:chExt cx="1611262" cy="1347688"/>
          </a:xfrm>
        </p:grpSpPr>
        <p:sp>
          <p:nvSpPr>
            <p:cNvPr id="35" name="Freeform 5"/>
            <p:cNvSpPr/>
            <p:nvPr/>
          </p:nvSpPr>
          <p:spPr bwMode="auto">
            <a:xfrm>
              <a:off x="5148064" y="1995686"/>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38" name="KSO_Shape"/>
            <p:cNvSpPr/>
            <p:nvPr/>
          </p:nvSpPr>
          <p:spPr bwMode="auto">
            <a:xfrm>
              <a:off x="5357715" y="2156698"/>
              <a:ext cx="526068" cy="52080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9" name="文本框 9"/>
            <p:cNvSpPr txBox="1"/>
            <p:nvPr/>
          </p:nvSpPr>
          <p:spPr>
            <a:xfrm>
              <a:off x="4815118" y="2966348"/>
              <a:ext cx="1611262" cy="377026"/>
            </a:xfrm>
            <a:prstGeom prst="rect">
              <a:avLst/>
            </a:prstGeom>
            <a:noFill/>
          </p:spPr>
          <p:txBody>
            <a:bodyPr wrap="square" lIns="68580" tIns="34290" rIns="68580" bIns="34290" rtlCol="0">
              <a:spAutoFit/>
            </a:bodyPr>
            <a:lstStyle/>
            <a:p>
              <a:pPr marL="0" lvl="1" algn="ctr"/>
              <a:r>
                <a:rPr lang="zh-CN" altLang="en-US" sz="2000" b="1" dirty="0">
                  <a:solidFill>
                    <a:schemeClr val="bg1"/>
                  </a:solidFill>
                  <a:latin typeface="微软雅黑" panose="020B0503020204020204" pitchFamily="34" charset="-122"/>
                  <a:ea typeface="微软雅黑" panose="020B0503020204020204" pitchFamily="34" charset="-122"/>
                </a:rPr>
                <a:t>推荐模型</a:t>
              </a:r>
            </a:p>
          </p:txBody>
        </p:sp>
      </p:grpSp>
      <p:grpSp>
        <p:nvGrpSpPr>
          <p:cNvPr id="6" name="组合 5"/>
          <p:cNvGrpSpPr/>
          <p:nvPr/>
        </p:nvGrpSpPr>
        <p:grpSpPr>
          <a:xfrm>
            <a:off x="6685775" y="2012023"/>
            <a:ext cx="1723583" cy="1344941"/>
            <a:chOff x="2814742" y="1995686"/>
            <a:chExt cx="1723583" cy="1344941"/>
          </a:xfrm>
        </p:grpSpPr>
        <p:sp>
          <p:nvSpPr>
            <p:cNvPr id="43" name="Freeform 5"/>
            <p:cNvSpPr/>
            <p:nvPr/>
          </p:nvSpPr>
          <p:spPr bwMode="auto">
            <a:xfrm>
              <a:off x="3203848" y="1995686"/>
              <a:ext cx="945370" cy="85235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44" name="KSO_Shape"/>
            <p:cNvSpPr/>
            <p:nvPr/>
          </p:nvSpPr>
          <p:spPr bwMode="auto">
            <a:xfrm>
              <a:off x="3430034" y="2216941"/>
              <a:ext cx="506538" cy="43140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宋体" panose="02010600030101010101" pitchFamily="2" charset="-122"/>
              </a:endParaRPr>
            </a:p>
          </p:txBody>
        </p:sp>
        <p:sp>
          <p:nvSpPr>
            <p:cNvPr id="45" name="文本框 9"/>
            <p:cNvSpPr txBox="1"/>
            <p:nvPr/>
          </p:nvSpPr>
          <p:spPr>
            <a:xfrm>
              <a:off x="2814742" y="2963601"/>
              <a:ext cx="1723583" cy="377026"/>
            </a:xfrm>
            <a:prstGeom prst="rect">
              <a:avLst/>
            </a:prstGeom>
            <a:noFill/>
          </p:spPr>
          <p:txBody>
            <a:bodyPr wrap="square" lIns="68580" tIns="34290" rIns="68580" bIns="34290" rtlCol="0">
              <a:spAutoFit/>
            </a:bodyPr>
            <a:lstStyle/>
            <a:p>
              <a:pPr marL="0" lvl="1" algn="ctr"/>
              <a:r>
                <a:rPr lang="zh-CN" altLang="en-US" sz="2000" b="1" dirty="0">
                  <a:solidFill>
                    <a:schemeClr val="bg1"/>
                  </a:solidFill>
                  <a:latin typeface="微软雅黑" panose="020B0503020204020204" pitchFamily="34" charset="-122"/>
                  <a:ea typeface="微软雅黑" panose="020B0503020204020204" pitchFamily="34" charset="-122"/>
                </a:rPr>
                <a:t>实验分析</a:t>
              </a:r>
            </a:p>
          </p:txBody>
        </p:sp>
      </p:grpSp>
    </p:spTree>
  </p:cSld>
  <p:clrMapOvr>
    <a:masterClrMapping/>
  </p:clrMapOvr>
  <p:transition advClick="0" advTm="0">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51520" y="771550"/>
            <a:ext cx="8568952" cy="369332"/>
          </a:xfrm>
          <a:prstGeom prst="rect">
            <a:avLst/>
          </a:prstGeom>
          <a:noFill/>
        </p:spPr>
        <p:txBody>
          <a:bodyPr wrap="square" lIns="0" tIns="0" rIns="0" bIns="0" rtlCol="0">
            <a:spAutoFit/>
          </a:bodyPr>
          <a:lstStyle/>
          <a:p>
            <a:r>
              <a:rPr lang="zh-CN" altLang="en-US" sz="2400" b="1" dirty="0">
                <a:solidFill>
                  <a:srgbClr val="0E647C"/>
                </a:solidFill>
                <a:latin typeface="微软雅黑" panose="020B0503020204020204" pitchFamily="34" charset="-122"/>
                <a:ea typeface="微软雅黑" panose="020B0503020204020204" pitchFamily="34" charset="-122"/>
              </a:rPr>
              <a:t>基于</a:t>
            </a:r>
            <a:r>
              <a:rPr lang="en-US" altLang="zh-CN" sz="2400" b="1" dirty="0">
                <a:solidFill>
                  <a:srgbClr val="0E647C"/>
                </a:solidFill>
                <a:latin typeface="微软雅黑" panose="020B0503020204020204" pitchFamily="34" charset="-122"/>
                <a:ea typeface="微软雅黑" panose="020B0503020204020204" pitchFamily="34" charset="-122"/>
              </a:rPr>
              <a:t>PMF</a:t>
            </a:r>
            <a:r>
              <a:rPr lang="zh-CN" altLang="en-US" sz="2400" b="1" dirty="0">
                <a:solidFill>
                  <a:srgbClr val="0E647C"/>
                </a:solidFill>
                <a:latin typeface="微软雅黑" panose="020B0503020204020204" pitchFamily="34" charset="-122"/>
                <a:ea typeface="微软雅黑" panose="020B0503020204020204" pitchFamily="34" charset="-122"/>
              </a:rPr>
              <a:t>的协同过滤</a:t>
            </a:r>
          </a:p>
        </p:txBody>
      </p:sp>
      <p:sp>
        <p:nvSpPr>
          <p:cNvPr id="21" name="标题 20"/>
          <p:cNvSpPr>
            <a:spLocks noGrp="1"/>
          </p:cNvSpPr>
          <p:nvPr>
            <p:ph type="title"/>
          </p:nvPr>
        </p:nvSpPr>
        <p:spPr>
          <a:xfrm>
            <a:off x="611560" y="123478"/>
            <a:ext cx="2741856" cy="277143"/>
          </a:xfrm>
        </p:spPr>
        <p:txBody>
          <a:bodyPr/>
          <a:lstStyle/>
          <a:p>
            <a:r>
              <a:rPr lang="zh-CN" altLang="en-US" dirty="0"/>
              <a:t>推荐模型</a:t>
            </a:r>
          </a:p>
        </p:txBody>
      </p:sp>
      <p:sp>
        <p:nvSpPr>
          <p:cNvPr id="3" name="矩形 2"/>
          <p:cNvSpPr/>
          <p:nvPr/>
        </p:nvSpPr>
        <p:spPr>
          <a:xfrm>
            <a:off x="179512" y="1419622"/>
            <a:ext cx="5184576" cy="369332"/>
          </a:xfrm>
          <a:prstGeom prst="rect">
            <a:avLst/>
          </a:prstGeom>
        </p:spPr>
        <p:txBody>
          <a:bodyPr wrap="square">
            <a:spAutoFit/>
          </a:bodyPr>
          <a:lstStyle/>
          <a:p>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假设 </a:t>
            </a:r>
            <a:r>
              <a:rPr lang="en-US" altLang="zh-CN" dirty="0">
                <a:solidFill>
                  <a:prstClr val="black">
                    <a:lumMod val="65000"/>
                    <a:lumOff val="35000"/>
                  </a:prstClr>
                </a:solidFill>
                <a:latin typeface="微软雅黑" panose="020B0503020204020204" pitchFamily="34" charset="-122"/>
                <a:ea typeface="微软雅黑" panose="020B0503020204020204" pitchFamily="34" charset="-122"/>
              </a:rPr>
              <a:t>γ</a:t>
            </a:r>
            <a:r>
              <a:rPr lang="en-US" altLang="zh-CN" baseline="-25000" dirty="0">
                <a:solidFill>
                  <a:prstClr val="black">
                    <a:lumMod val="65000"/>
                    <a:lumOff val="35000"/>
                  </a:prstClr>
                </a:solidFill>
                <a:latin typeface="微软雅黑" panose="020B0503020204020204" pitchFamily="34" charset="-122"/>
                <a:ea typeface="微软雅黑" panose="020B0503020204020204" pitchFamily="34" charset="-122"/>
              </a:rPr>
              <a:t>u </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和 </a:t>
            </a:r>
            <a:r>
              <a:rPr lang="en-US" altLang="zh-CN" dirty="0">
                <a:solidFill>
                  <a:prstClr val="black">
                    <a:lumMod val="65000"/>
                    <a:lumOff val="35000"/>
                  </a:prstClr>
                </a:solidFill>
                <a:latin typeface="微软雅黑" panose="020B0503020204020204" pitchFamily="34" charset="-122"/>
                <a:ea typeface="微软雅黑" panose="020B0503020204020204" pitchFamily="34" charset="-122"/>
              </a:rPr>
              <a:t>y</a:t>
            </a:r>
            <a:r>
              <a:rPr lang="en-US" altLang="zh-CN" baseline="-25000" dirty="0">
                <a:solidFill>
                  <a:prstClr val="black">
                    <a:lumMod val="65000"/>
                    <a:lumOff val="35000"/>
                  </a:prstClr>
                </a:solidFill>
                <a:latin typeface="微软雅黑" panose="020B0503020204020204" pitchFamily="34" charset="-122"/>
                <a:ea typeface="微软雅黑" panose="020B0503020204020204" pitchFamily="34" charset="-122"/>
              </a:rPr>
              <a:t>v </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及观测误差服从均值为</a:t>
            </a:r>
            <a:r>
              <a:rPr lang="en-US" altLang="zh-CN" dirty="0">
                <a:solidFill>
                  <a:prstClr val="black">
                    <a:lumMod val="65000"/>
                    <a:lumOff val="35000"/>
                  </a:prstClr>
                </a:solidFill>
                <a:latin typeface="微软雅黑" panose="020B0503020204020204" pitchFamily="34" charset="-122"/>
                <a:ea typeface="微软雅黑" panose="020B0503020204020204" pitchFamily="34" charset="-122"/>
              </a:rPr>
              <a:t>0</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的高斯分布</a:t>
            </a:r>
            <a:endParaRPr lang="en-US" altLang="zh-CN" dirty="0">
              <a:solidFill>
                <a:prstClr val="black">
                  <a:lumMod val="65000"/>
                  <a:lumOff val="35000"/>
                </a:prst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51520" y="1922811"/>
            <a:ext cx="2853680" cy="1031911"/>
          </a:xfrm>
          <a:prstGeom prst="rect">
            <a:avLst/>
          </a:prstGeom>
        </p:spPr>
      </p:pic>
      <p:pic>
        <p:nvPicPr>
          <p:cNvPr id="5" name="图片 4"/>
          <p:cNvPicPr>
            <a:picLocks noChangeAspect="1"/>
          </p:cNvPicPr>
          <p:nvPr/>
        </p:nvPicPr>
        <p:blipFill>
          <a:blip r:embed="rId2"/>
          <a:stretch>
            <a:fillRect/>
          </a:stretch>
        </p:blipFill>
        <p:spPr>
          <a:xfrm>
            <a:off x="3635896" y="2387570"/>
            <a:ext cx="5040560" cy="567152"/>
          </a:xfrm>
          <a:prstGeom prst="rect">
            <a:avLst/>
          </a:prstGeom>
        </p:spPr>
      </p:pic>
      <p:sp>
        <p:nvSpPr>
          <p:cNvPr id="10" name="矩形 9"/>
          <p:cNvSpPr/>
          <p:nvPr/>
        </p:nvSpPr>
        <p:spPr>
          <a:xfrm>
            <a:off x="179512" y="3219822"/>
            <a:ext cx="4572000" cy="646331"/>
          </a:xfrm>
          <a:prstGeom prst="rect">
            <a:avLst/>
          </a:prstGeom>
        </p:spPr>
        <p:txBody>
          <a:bodyPr>
            <a:spAutoFit/>
          </a:bodyPr>
          <a:lstStyle/>
          <a:p>
            <a:r>
              <a:rPr lang="en-US" altLang="zh-CN" dirty="0">
                <a:solidFill>
                  <a:prstClr val="black">
                    <a:lumMod val="65000"/>
                    <a:lumOff val="35000"/>
                  </a:prstClr>
                </a:solidFill>
                <a:latin typeface="微软雅黑" panose="020B0503020204020204" pitchFamily="34" charset="-122"/>
                <a:ea typeface="微软雅黑" panose="020B0503020204020204" pitchFamily="34" charset="-122"/>
              </a:rPr>
              <a:t>MLE</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a:t>
            </a:r>
            <a:endParaRPr lang="en-US" altLang="zh-CN" dirty="0">
              <a:solidFill>
                <a:prstClr val="black">
                  <a:lumMod val="65000"/>
                  <a:lumOff val="35000"/>
                </a:prstClr>
              </a:solidFill>
              <a:latin typeface="微软雅黑" panose="020B0503020204020204" pitchFamily="34" charset="-122"/>
              <a:ea typeface="微软雅黑" panose="020B0503020204020204" pitchFamily="34" charset="-122"/>
            </a:endParaRPr>
          </a:p>
          <a:p>
            <a:endParaRPr lang="en-US" altLang="zh-CN" dirty="0">
              <a:solidFill>
                <a:prstClr val="black">
                  <a:lumMod val="65000"/>
                  <a:lumOff val="35000"/>
                </a:prst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283839" y="3832634"/>
            <a:ext cx="8064896" cy="887525"/>
          </a:xfrm>
          <a:prstGeom prst="rect">
            <a:avLst/>
          </a:prstGeom>
        </p:spPr>
      </p:pic>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51520" y="771550"/>
            <a:ext cx="8568952" cy="369332"/>
          </a:xfrm>
          <a:prstGeom prst="rect">
            <a:avLst/>
          </a:prstGeom>
          <a:noFill/>
        </p:spPr>
        <p:txBody>
          <a:bodyPr wrap="square" lIns="0" tIns="0" rIns="0" bIns="0" rtlCol="0">
            <a:spAutoFit/>
          </a:bodyPr>
          <a:lstStyle/>
          <a:p>
            <a:r>
              <a:rPr lang="zh-CN" altLang="en-US" sz="2400" b="1" dirty="0">
                <a:solidFill>
                  <a:srgbClr val="0E647C"/>
                </a:solidFill>
                <a:latin typeface="微软雅黑" panose="020B0503020204020204" pitchFamily="34" charset="-122"/>
                <a:ea typeface="微软雅黑" panose="020B0503020204020204" pitchFamily="34" charset="-122"/>
              </a:rPr>
              <a:t>基于内容的推荐</a:t>
            </a:r>
          </a:p>
        </p:txBody>
      </p:sp>
      <p:sp>
        <p:nvSpPr>
          <p:cNvPr id="21" name="标题 20"/>
          <p:cNvSpPr>
            <a:spLocks noGrp="1"/>
          </p:cNvSpPr>
          <p:nvPr>
            <p:ph type="title"/>
          </p:nvPr>
        </p:nvSpPr>
        <p:spPr>
          <a:xfrm>
            <a:off x="611560" y="123478"/>
            <a:ext cx="2741856" cy="277143"/>
          </a:xfrm>
        </p:spPr>
        <p:txBody>
          <a:bodyPr/>
          <a:lstStyle/>
          <a:p>
            <a:r>
              <a:rPr lang="zh-CN" altLang="en-US" dirty="0"/>
              <a:t>推荐模型</a:t>
            </a:r>
          </a:p>
        </p:txBody>
      </p:sp>
      <p:sp>
        <p:nvSpPr>
          <p:cNvPr id="2" name="文本框 1"/>
          <p:cNvSpPr txBox="1"/>
          <p:nvPr/>
        </p:nvSpPr>
        <p:spPr>
          <a:xfrm>
            <a:off x="251520" y="1372310"/>
            <a:ext cx="4608512" cy="861774"/>
          </a:xfrm>
          <a:prstGeom prst="rect">
            <a:avLst/>
          </a:prstGeom>
          <a:noFill/>
        </p:spPr>
        <p:txBody>
          <a:bodyPr wrap="square" lIns="0" tIns="0" rIns="0" bIns="0" rtlCol="0">
            <a:spAutoFit/>
          </a:bodyPr>
          <a:lstStyle/>
          <a:p>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用户 </a:t>
            </a: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u </a:t>
            </a: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和歌曲 </a:t>
            </a: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v </a:t>
            </a: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可以分别使用内部特征向量</a:t>
            </a: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 β</a:t>
            </a:r>
            <a:r>
              <a:rPr lang="en-US" altLang="zh-CN" sz="1400" baseline="-25000" dirty="0">
                <a:solidFill>
                  <a:prstClr val="black">
                    <a:lumMod val="65000"/>
                    <a:lumOff val="35000"/>
                  </a:prstClr>
                </a:solidFill>
                <a:latin typeface="微软雅黑" panose="020B0503020204020204" pitchFamily="34" charset="-122"/>
                <a:ea typeface="微软雅黑" panose="020B0503020204020204" pitchFamily="34" charset="-122"/>
              </a:rPr>
              <a:t>u </a:t>
            </a: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和 </a:t>
            </a: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x</a:t>
            </a:r>
            <a:r>
              <a:rPr lang="en-US" altLang="zh-CN" sz="1400" baseline="-25000" dirty="0">
                <a:solidFill>
                  <a:prstClr val="black">
                    <a:lumMod val="65000"/>
                    <a:lumOff val="35000"/>
                  </a:prstClr>
                </a:solidFill>
                <a:latin typeface="微软雅黑" panose="020B0503020204020204" pitchFamily="34" charset="-122"/>
                <a:ea typeface="微软雅黑" panose="020B0503020204020204" pitchFamily="34" charset="-122"/>
              </a:rPr>
              <a:t>v </a:t>
            </a: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表示</a:t>
            </a:r>
            <a:endPar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endParaRPr>
          </a:p>
          <a:p>
            <a:endPar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endParaRPr>
          </a:p>
          <a:p>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则 用户 </a:t>
            </a: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u </a:t>
            </a: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对 歌曲 </a:t>
            </a: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v </a:t>
            </a: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的兴趣程度 </a:t>
            </a: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r</a:t>
            </a:r>
            <a:r>
              <a:rPr lang="en-US" altLang="zh-CN" sz="1400" baseline="-25000" dirty="0">
                <a:solidFill>
                  <a:prstClr val="black">
                    <a:lumMod val="65000"/>
                    <a:lumOff val="35000"/>
                  </a:prstClr>
                </a:solidFill>
                <a:latin typeface="微软雅黑" panose="020B0503020204020204" pitchFamily="34" charset="-122"/>
                <a:ea typeface="微软雅黑" panose="020B0503020204020204" pitchFamily="34" charset="-122"/>
              </a:rPr>
              <a:t>uv</a:t>
            </a: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 </a:t>
            </a: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等于 </a:t>
            </a: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γ</a:t>
            </a:r>
            <a:r>
              <a:rPr lang="en-US" altLang="zh-CN" sz="1400" baseline="-25000" dirty="0">
                <a:solidFill>
                  <a:prstClr val="black">
                    <a:lumMod val="65000"/>
                    <a:lumOff val="35000"/>
                  </a:prstClr>
                </a:solidFill>
                <a:latin typeface="微软雅黑" panose="020B0503020204020204" pitchFamily="34" charset="-122"/>
                <a:ea typeface="微软雅黑" panose="020B0503020204020204" pitchFamily="34" charset="-122"/>
              </a:rPr>
              <a:t>u </a:t>
            </a: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和 </a:t>
            </a: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y</a:t>
            </a:r>
            <a:r>
              <a:rPr lang="en-US" altLang="zh-CN" sz="1400" baseline="-25000" dirty="0">
                <a:solidFill>
                  <a:prstClr val="black">
                    <a:lumMod val="65000"/>
                    <a:lumOff val="35000"/>
                  </a:prstClr>
                </a:solidFill>
                <a:latin typeface="微软雅黑" panose="020B0503020204020204" pitchFamily="34" charset="-122"/>
                <a:ea typeface="微软雅黑" panose="020B0503020204020204" pitchFamily="34" charset="-122"/>
              </a:rPr>
              <a:t>v </a:t>
            </a: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内积</a:t>
            </a:r>
            <a:endPar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endParaRPr>
          </a:p>
          <a:p>
            <a:endPar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5364088" y="771550"/>
            <a:ext cx="3203016" cy="2036153"/>
          </a:xfrm>
          <a:prstGeom prst="rect">
            <a:avLst/>
          </a:prstGeom>
        </p:spPr>
      </p:pic>
      <p:sp>
        <p:nvSpPr>
          <p:cNvPr id="5" name="矩形 4"/>
          <p:cNvSpPr/>
          <p:nvPr/>
        </p:nvSpPr>
        <p:spPr>
          <a:xfrm>
            <a:off x="179512" y="2377212"/>
            <a:ext cx="4680520" cy="338554"/>
          </a:xfrm>
          <a:prstGeom prst="rect">
            <a:avLst/>
          </a:prstGeom>
        </p:spPr>
        <p:txBody>
          <a:bodyPr wrap="square">
            <a:spAutoFit/>
          </a:bodyPr>
          <a:lstStyle/>
          <a:p>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假设 </a:t>
            </a: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rPr>
              <a:t>β</a:t>
            </a:r>
            <a:r>
              <a:rPr lang="en-US" altLang="zh-CN" sz="1600" baseline="-25000" dirty="0">
                <a:solidFill>
                  <a:prstClr val="black">
                    <a:lumMod val="65000"/>
                    <a:lumOff val="35000"/>
                  </a:prstClr>
                </a:solidFill>
                <a:latin typeface="微软雅黑" panose="020B0503020204020204" pitchFamily="34" charset="-122"/>
                <a:ea typeface="微软雅黑" panose="020B0503020204020204" pitchFamily="34" charset="-122"/>
              </a:rPr>
              <a:t>u </a:t>
            </a: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和 </a:t>
            </a: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rPr>
              <a:t>x</a:t>
            </a:r>
            <a:r>
              <a:rPr lang="en-US" altLang="zh-CN" sz="1600" baseline="-25000" dirty="0">
                <a:solidFill>
                  <a:prstClr val="black">
                    <a:lumMod val="65000"/>
                    <a:lumOff val="35000"/>
                  </a:prstClr>
                </a:solidFill>
                <a:latin typeface="微软雅黑" panose="020B0503020204020204" pitchFamily="34" charset="-122"/>
                <a:ea typeface="微软雅黑" panose="020B0503020204020204" pitchFamily="34" charset="-122"/>
              </a:rPr>
              <a:t>v </a:t>
            </a: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及观测误差服从均值为</a:t>
            </a: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rPr>
              <a:t>0</a:t>
            </a: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的高斯分布</a:t>
            </a:r>
            <a:endPar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5364089" y="3428194"/>
            <a:ext cx="3203016" cy="1232662"/>
          </a:xfrm>
          <a:prstGeom prst="rect">
            <a:avLst/>
          </a:prstGeom>
        </p:spPr>
      </p:pic>
      <p:sp>
        <p:nvSpPr>
          <p:cNvPr id="10" name="矩形 9"/>
          <p:cNvSpPr/>
          <p:nvPr/>
        </p:nvSpPr>
        <p:spPr>
          <a:xfrm>
            <a:off x="179512" y="3659708"/>
            <a:ext cx="4425716" cy="584775"/>
          </a:xfrm>
          <a:prstGeom prst="rect">
            <a:avLst/>
          </a:prstGeom>
        </p:spPr>
        <p:txBody>
          <a:bodyPr wrap="square">
            <a:spAutoFit/>
          </a:bodyPr>
          <a:lstStyle/>
          <a:p>
            <a:pPr algn="just"/>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rPr>
              <a:t>f</a:t>
            </a:r>
            <a:r>
              <a:rPr lang="en-US" altLang="zh-CN" sz="1600" baseline="-25000" dirty="0">
                <a:solidFill>
                  <a:prstClr val="black">
                    <a:lumMod val="65000"/>
                    <a:lumOff val="35000"/>
                  </a:prstClr>
                </a:solidFill>
                <a:latin typeface="微软雅黑" panose="020B0503020204020204" pitchFamily="34" charset="-122"/>
                <a:ea typeface="微软雅黑" panose="020B0503020204020204" pitchFamily="34" charset="-122"/>
              </a:rPr>
              <a:t>v</a:t>
            </a: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rPr>
              <a:t> </a:t>
            </a: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表示歌曲 </a:t>
            </a: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rPr>
              <a:t>v </a:t>
            </a: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的内容</a:t>
            </a:r>
            <a:endPar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endParaRPr>
          </a:p>
          <a:p>
            <a:pPr algn="just"/>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歌曲特征 </a:t>
            </a: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rPr>
              <a:t>x</a:t>
            </a:r>
            <a:r>
              <a:rPr lang="en-US" altLang="zh-CN" sz="1600" baseline="-25000" dirty="0">
                <a:solidFill>
                  <a:prstClr val="black">
                    <a:lumMod val="65000"/>
                    <a:lumOff val="35000"/>
                  </a:prstClr>
                </a:solidFill>
                <a:latin typeface="微软雅黑" panose="020B0503020204020204" pitchFamily="34" charset="-122"/>
                <a:ea typeface="微软雅黑" panose="020B0503020204020204" pitchFamily="34" charset="-122"/>
              </a:rPr>
              <a:t>v</a:t>
            </a: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rPr>
              <a:t> </a:t>
            </a: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使用 </a:t>
            </a: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rPr>
              <a:t>DBN</a:t>
            </a: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从 歌曲内容中学习得到</a:t>
            </a:r>
            <a:endPar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p:bldP spid="5"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51520" y="771550"/>
            <a:ext cx="8568952" cy="369332"/>
          </a:xfrm>
          <a:prstGeom prst="rect">
            <a:avLst/>
          </a:prstGeom>
          <a:noFill/>
        </p:spPr>
        <p:txBody>
          <a:bodyPr wrap="square" lIns="0" tIns="0" rIns="0" bIns="0" rtlCol="0">
            <a:spAutoFit/>
          </a:bodyPr>
          <a:lstStyle/>
          <a:p>
            <a:r>
              <a:rPr lang="zh-CN" altLang="en-US" sz="2400" b="1" dirty="0">
                <a:solidFill>
                  <a:srgbClr val="0E647C"/>
                </a:solidFill>
                <a:latin typeface="微软雅黑" panose="020B0503020204020204" pitchFamily="34" charset="-122"/>
                <a:ea typeface="微软雅黑" panose="020B0503020204020204" pitchFamily="34" charset="-122"/>
              </a:rPr>
              <a:t>基于内容的推荐</a:t>
            </a:r>
          </a:p>
        </p:txBody>
      </p:sp>
      <p:sp>
        <p:nvSpPr>
          <p:cNvPr id="21" name="标题 20"/>
          <p:cNvSpPr>
            <a:spLocks noGrp="1"/>
          </p:cNvSpPr>
          <p:nvPr>
            <p:ph type="title"/>
          </p:nvPr>
        </p:nvSpPr>
        <p:spPr>
          <a:xfrm>
            <a:off x="611560" y="123478"/>
            <a:ext cx="2741856" cy="277143"/>
          </a:xfrm>
        </p:spPr>
        <p:txBody>
          <a:bodyPr/>
          <a:lstStyle/>
          <a:p>
            <a:r>
              <a:rPr lang="zh-CN" altLang="en-US" dirty="0"/>
              <a:t>推荐模型</a:t>
            </a:r>
          </a:p>
        </p:txBody>
      </p:sp>
      <p:sp>
        <p:nvSpPr>
          <p:cNvPr id="2" name="文本框 1"/>
          <p:cNvSpPr txBox="1"/>
          <p:nvPr/>
        </p:nvSpPr>
        <p:spPr>
          <a:xfrm>
            <a:off x="251520" y="1396642"/>
            <a:ext cx="4608512" cy="523220"/>
          </a:xfrm>
          <a:prstGeom prst="rect">
            <a:avLst/>
          </a:prstGeom>
          <a:noFill/>
        </p:spPr>
        <p:txBody>
          <a:bodyPr wrap="square" lIns="0" tIns="0" rIns="0" bIns="0" rtlCol="0">
            <a:spAutoFit/>
          </a:bodyPr>
          <a:lstStyle/>
          <a:p>
            <a:r>
              <a:rPr lang="en-US" altLang="zh-CN" b="1" dirty="0">
                <a:solidFill>
                  <a:prstClr val="black">
                    <a:lumMod val="65000"/>
                    <a:lumOff val="35000"/>
                  </a:prstClr>
                </a:solidFill>
                <a:latin typeface="微软雅黑" panose="020B0503020204020204" pitchFamily="34" charset="-122"/>
                <a:ea typeface="微软雅黑" panose="020B0503020204020204" pitchFamily="34" charset="-122"/>
              </a:rPr>
              <a:t>MLE</a:t>
            </a:r>
            <a:r>
              <a:rPr lang="zh-CN" altLang="en-US" b="1" dirty="0">
                <a:solidFill>
                  <a:prstClr val="black">
                    <a:lumMod val="65000"/>
                    <a:lumOff val="35000"/>
                  </a:prstClr>
                </a:solidFill>
                <a:latin typeface="微软雅黑" panose="020B0503020204020204" pitchFamily="34" charset="-122"/>
                <a:ea typeface="微软雅黑" panose="020B0503020204020204" pitchFamily="34" charset="-122"/>
              </a:rPr>
              <a:t>：</a:t>
            </a:r>
            <a:endParaRPr lang="en-US" altLang="zh-CN" b="1" dirty="0">
              <a:solidFill>
                <a:prstClr val="black">
                  <a:lumMod val="65000"/>
                  <a:lumOff val="35000"/>
                </a:prstClr>
              </a:solidFill>
              <a:latin typeface="微软雅黑" panose="020B0503020204020204" pitchFamily="34" charset="-122"/>
              <a:ea typeface="微软雅黑" panose="020B0503020204020204" pitchFamily="34" charset="-122"/>
            </a:endParaRPr>
          </a:p>
          <a:p>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忽略不相关的常量</a:t>
            </a:r>
            <a:endPar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51520" y="2283718"/>
            <a:ext cx="8029575" cy="933450"/>
          </a:xfrm>
          <a:prstGeom prst="rect">
            <a:avLst/>
          </a:prstGeom>
        </p:spPr>
      </p:pic>
      <p:sp>
        <p:nvSpPr>
          <p:cNvPr id="11" name="文本框 10"/>
          <p:cNvSpPr txBox="1"/>
          <p:nvPr/>
        </p:nvSpPr>
        <p:spPr>
          <a:xfrm>
            <a:off x="268220" y="3435846"/>
            <a:ext cx="4608512" cy="246221"/>
          </a:xfrm>
          <a:prstGeom prst="rect">
            <a:avLst/>
          </a:prstGeom>
          <a:noFill/>
        </p:spPr>
        <p:txBody>
          <a:bodyPr wrap="square" lIns="0" tIns="0" rIns="0" bIns="0" rtlCol="0">
            <a:spAutoFit/>
          </a:bodyPr>
          <a:lstStyle/>
          <a:p>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训练得到最优的 </a:t>
            </a: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rPr>
              <a:t>β</a:t>
            </a:r>
            <a:r>
              <a:rPr lang="en-US" altLang="zh-CN" sz="1600" baseline="-25000" dirty="0">
                <a:solidFill>
                  <a:prstClr val="black">
                    <a:lumMod val="65000"/>
                    <a:lumOff val="35000"/>
                  </a:prstClr>
                </a:solidFill>
                <a:latin typeface="微软雅黑" panose="020B0503020204020204" pitchFamily="34" charset="-122"/>
                <a:ea typeface="微软雅黑" panose="020B0503020204020204" pitchFamily="34" charset="-122"/>
              </a:rPr>
              <a:t>u</a:t>
            </a: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rPr>
              <a:t> </a:t>
            </a: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和 </a:t>
            </a: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rPr>
              <a:t>DBN </a:t>
            </a: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模型，则有 </a:t>
            </a:r>
            <a:endPar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268220" y="3963732"/>
            <a:ext cx="2647950" cy="371475"/>
          </a:xfrm>
          <a:prstGeom prst="rect">
            <a:avLst/>
          </a:prstGeom>
        </p:spPr>
      </p:pic>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51520" y="771550"/>
            <a:ext cx="8568952" cy="369332"/>
          </a:xfrm>
          <a:prstGeom prst="rect">
            <a:avLst/>
          </a:prstGeom>
          <a:noFill/>
        </p:spPr>
        <p:txBody>
          <a:bodyPr wrap="square" lIns="0" tIns="0" rIns="0" bIns="0" rtlCol="0">
            <a:spAutoFit/>
          </a:bodyPr>
          <a:lstStyle/>
          <a:p>
            <a:r>
              <a:rPr lang="zh-CN" altLang="en-US" sz="2400" b="1" dirty="0">
                <a:solidFill>
                  <a:srgbClr val="0E647C"/>
                </a:solidFill>
                <a:latin typeface="微软雅黑" panose="020B0503020204020204" pitchFamily="34" charset="-122"/>
                <a:ea typeface="微软雅黑" panose="020B0503020204020204" pitchFamily="34" charset="-122"/>
              </a:rPr>
              <a:t>基于内容的推荐</a:t>
            </a:r>
          </a:p>
        </p:txBody>
      </p:sp>
      <p:sp>
        <p:nvSpPr>
          <p:cNvPr id="21" name="标题 20"/>
          <p:cNvSpPr>
            <a:spLocks noGrp="1"/>
          </p:cNvSpPr>
          <p:nvPr>
            <p:ph type="title"/>
          </p:nvPr>
        </p:nvSpPr>
        <p:spPr>
          <a:xfrm>
            <a:off x="611560" y="123478"/>
            <a:ext cx="2741856" cy="277143"/>
          </a:xfrm>
        </p:spPr>
        <p:txBody>
          <a:bodyPr/>
          <a:lstStyle/>
          <a:p>
            <a:r>
              <a:rPr lang="zh-CN" altLang="en-US" dirty="0"/>
              <a:t>推荐模型</a:t>
            </a:r>
          </a:p>
        </p:txBody>
      </p:sp>
      <p:sp>
        <p:nvSpPr>
          <p:cNvPr id="2" name="文本框 1"/>
          <p:cNvSpPr txBox="1"/>
          <p:nvPr/>
        </p:nvSpPr>
        <p:spPr>
          <a:xfrm>
            <a:off x="251520" y="1396642"/>
            <a:ext cx="6336704" cy="553998"/>
          </a:xfrm>
          <a:prstGeom prst="rect">
            <a:avLst/>
          </a:prstGeom>
          <a:noFill/>
        </p:spPr>
        <p:txBody>
          <a:bodyPr wrap="square" lIns="0" tIns="0" rIns="0" bIns="0" rtlCol="0">
            <a:spAutoFit/>
          </a:bodyPr>
          <a:lstStyle/>
          <a:p>
            <a:r>
              <a:rPr lang="zh-CN" altLang="en-US" b="1" dirty="0">
                <a:solidFill>
                  <a:prstClr val="black">
                    <a:lumMod val="65000"/>
                    <a:lumOff val="35000"/>
                  </a:prstClr>
                </a:solidFill>
                <a:latin typeface="微软雅黑" panose="020B0503020204020204" pitchFamily="34" charset="-122"/>
                <a:ea typeface="微软雅黑" panose="020B0503020204020204" pitchFamily="34" charset="-122"/>
              </a:rPr>
              <a:t>基准模型</a:t>
            </a:r>
            <a:r>
              <a:rPr lang="en-US" altLang="zh-CN" b="1" dirty="0">
                <a:solidFill>
                  <a:prstClr val="black">
                    <a:lumMod val="65000"/>
                    <a:lumOff val="35000"/>
                  </a:prstClr>
                </a:solidFill>
                <a:latin typeface="微软雅黑" panose="020B0503020204020204" pitchFamily="34" charset="-122"/>
                <a:ea typeface="微软雅黑" panose="020B0503020204020204" pitchFamily="34" charset="-122"/>
              </a:rPr>
              <a:t>1</a:t>
            </a:r>
            <a:endParaRPr lang="en-US" altLang="zh-CN" b="1" dirty="0">
              <a:solidFill>
                <a:prstClr val="black">
                  <a:lumMod val="65000"/>
                  <a:lumOff val="35000"/>
                </a:prstClr>
              </a:solidFill>
              <a:latin typeface="微软雅黑" panose="020B0503020204020204" pitchFamily="34" charset="-122"/>
              <a:ea typeface="微软雅黑" panose="020B0503020204020204" pitchFamily="34" charset="-122"/>
            </a:endParaRPr>
          </a:p>
          <a:p>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使用</a:t>
            </a:r>
            <a:r>
              <a:rPr lang="en-US" altLang="zh-CN" dirty="0">
                <a:solidFill>
                  <a:prstClr val="black">
                    <a:lumMod val="65000"/>
                    <a:lumOff val="35000"/>
                  </a:prstClr>
                </a:solidFill>
                <a:latin typeface="微软雅黑" panose="020B0503020204020204" pitchFamily="34" charset="-122"/>
                <a:ea typeface="微软雅黑" panose="020B0503020204020204" pitchFamily="34" charset="-122"/>
              </a:rPr>
              <a:t>PMF</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模型中得到歌曲的内部特征 </a:t>
            </a:r>
            <a:r>
              <a:rPr lang="en-US" altLang="zh-CN" dirty="0">
                <a:solidFill>
                  <a:prstClr val="black">
                    <a:lumMod val="65000"/>
                    <a:lumOff val="35000"/>
                  </a:prstClr>
                </a:solidFill>
                <a:latin typeface="微软雅黑" panose="020B0503020204020204" pitchFamily="34" charset="-122"/>
                <a:ea typeface="微软雅黑" panose="020B0503020204020204" pitchFamily="34" charset="-122"/>
              </a:rPr>
              <a:t>y</a:t>
            </a:r>
            <a:r>
              <a:rPr lang="en-US" altLang="zh-CN" baseline="-25000" dirty="0">
                <a:solidFill>
                  <a:prstClr val="black">
                    <a:lumMod val="65000"/>
                    <a:lumOff val="35000"/>
                  </a:prstClr>
                </a:solidFill>
                <a:latin typeface="微软雅黑" panose="020B0503020204020204" pitchFamily="34" charset="-122"/>
                <a:ea typeface="微软雅黑" panose="020B0503020204020204" pitchFamily="34" charset="-122"/>
              </a:rPr>
              <a:t>v  </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来训练</a:t>
            </a:r>
            <a:r>
              <a:rPr lang="en-US" altLang="zh-CN" dirty="0">
                <a:solidFill>
                  <a:prstClr val="black">
                    <a:lumMod val="65000"/>
                    <a:lumOff val="35000"/>
                  </a:prstClr>
                </a:solidFill>
                <a:latin typeface="微软雅黑" panose="020B0503020204020204" pitchFamily="34" charset="-122"/>
                <a:ea typeface="微软雅黑" panose="020B0503020204020204" pitchFamily="34" charset="-122"/>
              </a:rPr>
              <a:t>DBN</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模型</a:t>
            </a:r>
            <a:endParaRPr lang="en-US" altLang="zh-CN"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51520" y="3363838"/>
            <a:ext cx="4608512" cy="246221"/>
          </a:xfrm>
          <a:prstGeom prst="rect">
            <a:avLst/>
          </a:prstGeom>
          <a:noFill/>
        </p:spPr>
        <p:txBody>
          <a:bodyPr wrap="square" lIns="0" tIns="0" rIns="0" bIns="0" rtlCol="0">
            <a:spAutoFit/>
          </a:bodyPr>
          <a:lstStyle/>
          <a:p>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 然后用该模型得到歌曲的内容特征向量 </a:t>
            </a: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rPr>
              <a:t>x</a:t>
            </a:r>
            <a:r>
              <a:rPr lang="en-US" altLang="zh-CN" sz="1600" baseline="-25000" dirty="0">
                <a:solidFill>
                  <a:prstClr val="black">
                    <a:lumMod val="65000"/>
                    <a:lumOff val="35000"/>
                  </a:prstClr>
                </a:solidFill>
                <a:latin typeface="微软雅黑" panose="020B0503020204020204" pitchFamily="34" charset="-122"/>
                <a:ea typeface="微软雅黑" panose="020B0503020204020204" pitchFamily="34" charset="-122"/>
              </a:rPr>
              <a:t>v</a:t>
            </a: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 </a:t>
            </a:r>
            <a:endPar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68220" y="2139702"/>
            <a:ext cx="3762375" cy="904875"/>
          </a:xfrm>
          <a:prstGeom prst="rect">
            <a:avLst/>
          </a:prstGeom>
        </p:spPr>
      </p:pic>
      <p:pic>
        <p:nvPicPr>
          <p:cNvPr id="5" name="图片 4"/>
          <p:cNvPicPr>
            <a:picLocks noChangeAspect="1"/>
          </p:cNvPicPr>
          <p:nvPr/>
        </p:nvPicPr>
        <p:blipFill>
          <a:blip r:embed="rId2"/>
          <a:stretch>
            <a:fillRect/>
          </a:stretch>
        </p:blipFill>
        <p:spPr>
          <a:xfrm>
            <a:off x="2930068" y="3877274"/>
            <a:ext cx="1628775" cy="371475"/>
          </a:xfrm>
          <a:prstGeom prst="rect">
            <a:avLst/>
          </a:prstGeom>
        </p:spPr>
      </p:pic>
      <p:pic>
        <p:nvPicPr>
          <p:cNvPr id="6" name="图片 5"/>
          <p:cNvPicPr>
            <a:picLocks noChangeAspect="1"/>
          </p:cNvPicPr>
          <p:nvPr/>
        </p:nvPicPr>
        <p:blipFill>
          <a:blip r:embed="rId3"/>
          <a:stretch>
            <a:fillRect/>
          </a:stretch>
        </p:blipFill>
        <p:spPr>
          <a:xfrm>
            <a:off x="268220" y="3858225"/>
            <a:ext cx="2371725" cy="409575"/>
          </a:xfrm>
          <a:prstGeom prst="rect">
            <a:avLst/>
          </a:prstGeom>
        </p:spPr>
      </p:pic>
      <p:sp>
        <p:nvSpPr>
          <p:cNvPr id="9" name="文本框 8"/>
          <p:cNvSpPr txBox="1"/>
          <p:nvPr/>
        </p:nvSpPr>
        <p:spPr>
          <a:xfrm>
            <a:off x="5292080" y="2871395"/>
            <a:ext cx="2952328" cy="738664"/>
          </a:xfrm>
          <a:prstGeom prst="rect">
            <a:avLst/>
          </a:prstGeom>
          <a:noFill/>
        </p:spPr>
        <p:txBody>
          <a:bodyPr wrap="square" lIns="0" tIns="0" rIns="0" bIns="0" rtlCol="0">
            <a:spAutoFit/>
          </a:bodyPr>
          <a:lstStyle/>
          <a:p>
            <a:r>
              <a:rPr lang="zh-CN" altLang="en-US" sz="1600" b="1" dirty="0">
                <a:latin typeface="微软雅黑" panose="020B0503020204020204" pitchFamily="34" charset="-122"/>
                <a:ea typeface="微软雅黑" panose="020B0503020204020204" pitchFamily="34" charset="-122"/>
              </a:rPr>
              <a:t>该模型并不能得到一个好的结果</a:t>
            </a:r>
            <a:endParaRPr lang="en-US" altLang="zh-CN"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并且目标函数在理论上被证明是错误的</a:t>
            </a:r>
          </a:p>
        </p:txBody>
      </p:sp>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p:bldP spid="11"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51520" y="771550"/>
            <a:ext cx="8568952" cy="369332"/>
          </a:xfrm>
          <a:prstGeom prst="rect">
            <a:avLst/>
          </a:prstGeom>
          <a:noFill/>
        </p:spPr>
        <p:txBody>
          <a:bodyPr wrap="square" lIns="0" tIns="0" rIns="0" bIns="0" rtlCol="0">
            <a:spAutoFit/>
          </a:bodyPr>
          <a:lstStyle/>
          <a:p>
            <a:r>
              <a:rPr lang="zh-CN" altLang="en-US" sz="2400" b="1" dirty="0">
                <a:solidFill>
                  <a:srgbClr val="0E647C"/>
                </a:solidFill>
                <a:latin typeface="微软雅黑" panose="020B0503020204020204" pitchFamily="34" charset="-122"/>
                <a:ea typeface="微软雅黑" panose="020B0503020204020204" pitchFamily="34" charset="-122"/>
              </a:rPr>
              <a:t>基于内容的推荐</a:t>
            </a:r>
          </a:p>
        </p:txBody>
      </p:sp>
      <p:sp>
        <p:nvSpPr>
          <p:cNvPr id="21" name="标题 20"/>
          <p:cNvSpPr>
            <a:spLocks noGrp="1"/>
          </p:cNvSpPr>
          <p:nvPr>
            <p:ph type="title"/>
          </p:nvPr>
        </p:nvSpPr>
        <p:spPr>
          <a:xfrm>
            <a:off x="611560" y="123478"/>
            <a:ext cx="2741856" cy="277143"/>
          </a:xfrm>
        </p:spPr>
        <p:txBody>
          <a:bodyPr/>
          <a:lstStyle/>
          <a:p>
            <a:r>
              <a:rPr lang="zh-CN" altLang="en-US" dirty="0"/>
              <a:t>推荐模型</a:t>
            </a:r>
          </a:p>
        </p:txBody>
      </p:sp>
      <p:sp>
        <p:nvSpPr>
          <p:cNvPr id="2" name="文本框 1"/>
          <p:cNvSpPr txBox="1"/>
          <p:nvPr/>
        </p:nvSpPr>
        <p:spPr>
          <a:xfrm>
            <a:off x="251520" y="1396642"/>
            <a:ext cx="8064896" cy="553998"/>
          </a:xfrm>
          <a:prstGeom prst="rect">
            <a:avLst/>
          </a:prstGeom>
          <a:noFill/>
        </p:spPr>
        <p:txBody>
          <a:bodyPr wrap="square" lIns="0" tIns="0" rIns="0" bIns="0" rtlCol="0">
            <a:spAutoFit/>
          </a:bodyPr>
          <a:lstStyle/>
          <a:p>
            <a:r>
              <a:rPr lang="zh-CN" altLang="en-US" b="1" dirty="0">
                <a:solidFill>
                  <a:prstClr val="black">
                    <a:lumMod val="65000"/>
                    <a:lumOff val="35000"/>
                  </a:prstClr>
                </a:solidFill>
                <a:latin typeface="微软雅黑" panose="020B0503020204020204" pitchFamily="34" charset="-122"/>
                <a:ea typeface="微软雅黑" panose="020B0503020204020204" pitchFamily="34" charset="-122"/>
              </a:rPr>
              <a:t>基准模型</a:t>
            </a:r>
            <a:r>
              <a:rPr lang="en-US" altLang="zh-CN" b="1" dirty="0">
                <a:solidFill>
                  <a:prstClr val="black">
                    <a:lumMod val="65000"/>
                    <a:lumOff val="35000"/>
                  </a:prstClr>
                </a:solidFill>
                <a:latin typeface="微软雅黑" panose="020B0503020204020204" pitchFamily="34" charset="-122"/>
                <a:ea typeface="微软雅黑" panose="020B0503020204020204" pitchFamily="34" charset="-122"/>
              </a:rPr>
              <a:t>2</a:t>
            </a:r>
            <a:endParaRPr lang="en-US" altLang="zh-CN" b="1" dirty="0">
              <a:solidFill>
                <a:prstClr val="black">
                  <a:lumMod val="65000"/>
                  <a:lumOff val="35000"/>
                </a:prstClr>
              </a:solidFill>
              <a:latin typeface="微软雅黑" panose="020B0503020204020204" pitchFamily="34" charset="-122"/>
              <a:ea typeface="微软雅黑" panose="020B0503020204020204" pitchFamily="34" charset="-122"/>
            </a:endParaRPr>
          </a:p>
          <a:p>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使用</a:t>
            </a:r>
            <a:r>
              <a:rPr lang="en-US" altLang="zh-CN" dirty="0">
                <a:solidFill>
                  <a:prstClr val="black">
                    <a:lumMod val="65000"/>
                    <a:lumOff val="35000"/>
                  </a:prstClr>
                </a:solidFill>
                <a:latin typeface="微软雅黑" panose="020B0503020204020204" pitchFamily="34" charset="-122"/>
                <a:ea typeface="微软雅黑" panose="020B0503020204020204" pitchFamily="34" charset="-122"/>
              </a:rPr>
              <a:t>PMF</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模型中得到歌曲的内部特征 </a:t>
            </a:r>
            <a:r>
              <a:rPr lang="en-US" altLang="zh-CN" dirty="0">
                <a:solidFill>
                  <a:prstClr val="black">
                    <a:lumMod val="65000"/>
                    <a:lumOff val="35000"/>
                  </a:prstClr>
                </a:solidFill>
                <a:latin typeface="微软雅黑" panose="020B0503020204020204" pitchFamily="34" charset="-122"/>
                <a:ea typeface="微软雅黑" panose="020B0503020204020204" pitchFamily="34" charset="-122"/>
              </a:rPr>
              <a:t>y</a:t>
            </a:r>
            <a:r>
              <a:rPr lang="en-US" altLang="zh-CN" baseline="-25000" dirty="0">
                <a:solidFill>
                  <a:prstClr val="black">
                    <a:lumMod val="65000"/>
                    <a:lumOff val="35000"/>
                  </a:prstClr>
                </a:solidFill>
                <a:latin typeface="微软雅黑" panose="020B0503020204020204" pitchFamily="34" charset="-122"/>
                <a:ea typeface="微软雅黑" panose="020B0503020204020204" pitchFamily="34" charset="-122"/>
              </a:rPr>
              <a:t>v </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代替基于内容的推荐模型中的 </a:t>
            </a:r>
            <a:r>
              <a:rPr lang="en-US" altLang="zh-CN" dirty="0">
                <a:solidFill>
                  <a:prstClr val="black">
                    <a:lumMod val="65000"/>
                    <a:lumOff val="35000"/>
                  </a:prstClr>
                </a:solidFill>
                <a:latin typeface="微软雅黑" panose="020B0503020204020204" pitchFamily="34" charset="-122"/>
                <a:ea typeface="微软雅黑" panose="020B0503020204020204" pitchFamily="34" charset="-122"/>
              </a:rPr>
              <a:t>βu</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 </a:t>
            </a:r>
            <a:endParaRPr lang="en-US" altLang="zh-CN"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51520" y="3363838"/>
            <a:ext cx="4608512" cy="246221"/>
          </a:xfrm>
          <a:prstGeom prst="rect">
            <a:avLst/>
          </a:prstGeom>
          <a:noFill/>
        </p:spPr>
        <p:txBody>
          <a:bodyPr wrap="square" lIns="0" tIns="0" rIns="0" bIns="0" rtlCol="0">
            <a:spAutoFit/>
          </a:bodyPr>
          <a:lstStyle/>
          <a:p>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 然后用该模型得到歌曲的内容特征向量 </a:t>
            </a:r>
            <a:r>
              <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rPr>
              <a:t>x</a:t>
            </a:r>
            <a:r>
              <a:rPr lang="en-US" altLang="zh-CN" sz="1600" baseline="-25000" dirty="0">
                <a:solidFill>
                  <a:prstClr val="black">
                    <a:lumMod val="65000"/>
                    <a:lumOff val="35000"/>
                  </a:prstClr>
                </a:solidFill>
                <a:latin typeface="微软雅黑" panose="020B0503020204020204" pitchFamily="34" charset="-122"/>
                <a:ea typeface="微软雅黑" panose="020B0503020204020204" pitchFamily="34" charset="-122"/>
              </a:rPr>
              <a:t>v</a:t>
            </a: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 </a:t>
            </a:r>
            <a:endParaRPr lang="en-US" altLang="zh-CN" sz="1600" dirty="0">
              <a:solidFill>
                <a:prstClr val="black">
                  <a:lumMod val="65000"/>
                  <a:lumOff val="35000"/>
                </a:prst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2930068" y="3877274"/>
            <a:ext cx="1628775" cy="371475"/>
          </a:xfrm>
          <a:prstGeom prst="rect">
            <a:avLst/>
          </a:prstGeom>
        </p:spPr>
      </p:pic>
      <p:pic>
        <p:nvPicPr>
          <p:cNvPr id="6" name="图片 5"/>
          <p:cNvPicPr>
            <a:picLocks noChangeAspect="1"/>
          </p:cNvPicPr>
          <p:nvPr/>
        </p:nvPicPr>
        <p:blipFill>
          <a:blip r:embed="rId2"/>
          <a:stretch>
            <a:fillRect/>
          </a:stretch>
        </p:blipFill>
        <p:spPr>
          <a:xfrm>
            <a:off x="268220" y="3858225"/>
            <a:ext cx="2371725" cy="409575"/>
          </a:xfrm>
          <a:prstGeom prst="rect">
            <a:avLst/>
          </a:prstGeom>
        </p:spPr>
      </p:pic>
      <p:pic>
        <p:nvPicPr>
          <p:cNvPr id="3" name="图片 2"/>
          <p:cNvPicPr>
            <a:picLocks noChangeAspect="1"/>
          </p:cNvPicPr>
          <p:nvPr/>
        </p:nvPicPr>
        <p:blipFill>
          <a:blip r:embed="rId3"/>
          <a:stretch>
            <a:fillRect/>
          </a:stretch>
        </p:blipFill>
        <p:spPr>
          <a:xfrm>
            <a:off x="272982" y="2096497"/>
            <a:ext cx="4733925" cy="1019175"/>
          </a:xfrm>
          <a:prstGeom prst="rect">
            <a:avLst/>
          </a:prstGeom>
        </p:spPr>
      </p:pic>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51520" y="771550"/>
            <a:ext cx="8568952" cy="369332"/>
          </a:xfrm>
          <a:prstGeom prst="rect">
            <a:avLst/>
          </a:prstGeom>
          <a:noFill/>
        </p:spPr>
        <p:txBody>
          <a:bodyPr wrap="square" lIns="0" tIns="0" rIns="0" bIns="0" rtlCol="0">
            <a:spAutoFit/>
          </a:bodyPr>
          <a:lstStyle/>
          <a:p>
            <a:r>
              <a:rPr lang="zh-CN" altLang="en-US" sz="2400" b="1" dirty="0">
                <a:solidFill>
                  <a:srgbClr val="0E647C"/>
                </a:solidFill>
                <a:latin typeface="微软雅黑" panose="020B0503020204020204" pitchFamily="34" charset="-122"/>
                <a:ea typeface="微软雅黑" panose="020B0503020204020204" pitchFamily="34" charset="-122"/>
              </a:rPr>
              <a:t>混合模型</a:t>
            </a:r>
          </a:p>
        </p:txBody>
      </p:sp>
      <p:sp>
        <p:nvSpPr>
          <p:cNvPr id="21" name="标题 20"/>
          <p:cNvSpPr>
            <a:spLocks noGrp="1"/>
          </p:cNvSpPr>
          <p:nvPr>
            <p:ph type="title"/>
          </p:nvPr>
        </p:nvSpPr>
        <p:spPr>
          <a:xfrm>
            <a:off x="611560" y="123478"/>
            <a:ext cx="2741856" cy="277143"/>
          </a:xfrm>
        </p:spPr>
        <p:txBody>
          <a:bodyPr/>
          <a:lstStyle/>
          <a:p>
            <a:r>
              <a:rPr lang="zh-CN" altLang="en-US" dirty="0"/>
              <a:t>推荐模型</a:t>
            </a:r>
          </a:p>
        </p:txBody>
      </p:sp>
      <p:sp>
        <p:nvSpPr>
          <p:cNvPr id="2" name="文本框 1"/>
          <p:cNvSpPr txBox="1"/>
          <p:nvPr/>
        </p:nvSpPr>
        <p:spPr>
          <a:xfrm>
            <a:off x="251520" y="1396642"/>
            <a:ext cx="8064896" cy="954107"/>
          </a:xfrm>
          <a:prstGeom prst="rect">
            <a:avLst/>
          </a:prstGeom>
          <a:noFill/>
        </p:spPr>
        <p:txBody>
          <a:bodyPr wrap="square" lIns="0" tIns="0" rIns="0" bIns="0" rtlCol="0">
            <a:spAutoFit/>
          </a:bodyPr>
          <a:lstStyle/>
          <a:p>
            <a:r>
              <a:rPr lang="zh-CN" altLang="en-US" b="1" dirty="0">
                <a:solidFill>
                  <a:prstClr val="black">
                    <a:lumMod val="65000"/>
                    <a:lumOff val="35000"/>
                  </a:prstClr>
                </a:solidFill>
                <a:latin typeface="微软雅黑" panose="020B0503020204020204" pitchFamily="34" charset="-122"/>
                <a:ea typeface="微软雅黑" panose="020B0503020204020204" pitchFamily="34" charset="-122"/>
              </a:rPr>
              <a:t>混合方法</a:t>
            </a:r>
            <a:endParaRPr lang="en-US" altLang="zh-CN" b="1" dirty="0">
              <a:solidFill>
                <a:prstClr val="black">
                  <a:lumMod val="65000"/>
                  <a:lumOff val="35000"/>
                </a:prstClr>
              </a:solidFill>
              <a:latin typeface="微软雅黑" panose="020B0503020204020204" pitchFamily="34" charset="-122"/>
              <a:ea typeface="微软雅黑" panose="020B0503020204020204" pitchFamily="34" charset="-122"/>
            </a:endParaRPr>
          </a:p>
          <a:p>
            <a:endParaRPr lang="en-US" altLang="zh-CN" sz="800" b="1" dirty="0">
              <a:solidFill>
                <a:prstClr val="black">
                  <a:lumMod val="65000"/>
                  <a:lumOff val="35000"/>
                </a:prstClr>
              </a:solidFill>
              <a:latin typeface="微软雅黑" panose="020B0503020204020204" pitchFamily="34" charset="-122"/>
              <a:ea typeface="微软雅黑" panose="020B0503020204020204" pitchFamily="34" charset="-122"/>
            </a:endParaRPr>
          </a:p>
          <a:p>
            <a:pPr marL="742950" lvl="1" indent="-285750">
              <a:buFont typeface="Wingdings" charset="2"/>
              <a:buChar char="Ø"/>
            </a:pPr>
            <a:r>
              <a:rPr lang="zh-CN" altLang="en-US" b="1" dirty="0">
                <a:solidFill>
                  <a:prstClr val="black">
                    <a:lumMod val="65000"/>
                    <a:lumOff val="35000"/>
                  </a:prstClr>
                </a:solidFill>
                <a:latin typeface="微软雅黑" panose="020B0503020204020204" pitchFamily="34" charset="-122"/>
                <a:ea typeface="微软雅黑" panose="020B0503020204020204" pitchFamily="34" charset="-122"/>
              </a:rPr>
              <a:t>结果的混合</a:t>
            </a:r>
            <a:endParaRPr lang="en-US" altLang="zh-CN" b="1" dirty="0">
              <a:solidFill>
                <a:prstClr val="black">
                  <a:lumMod val="65000"/>
                  <a:lumOff val="35000"/>
                </a:prstClr>
              </a:solidFill>
              <a:latin typeface="微软雅黑" panose="020B0503020204020204" pitchFamily="34" charset="-122"/>
              <a:ea typeface="微软雅黑" panose="020B0503020204020204" pitchFamily="34" charset="-122"/>
            </a:endParaRPr>
          </a:p>
          <a:p>
            <a:pPr marL="742950" lvl="1" indent="-285750">
              <a:buFont typeface="Wingdings" charset="2"/>
              <a:buChar char="Ø"/>
            </a:pPr>
            <a:r>
              <a:rPr lang="zh-CN" altLang="en-US" b="1" dirty="0">
                <a:solidFill>
                  <a:prstClr val="black">
                    <a:lumMod val="65000"/>
                    <a:lumOff val="35000"/>
                  </a:prstClr>
                </a:solidFill>
                <a:latin typeface="微软雅黑" panose="020B0503020204020204" pitchFamily="34" charset="-122"/>
                <a:ea typeface="微软雅黑" panose="020B0503020204020204" pitchFamily="34" charset="-122"/>
              </a:rPr>
              <a:t>模型的混合（文中采用的方法）</a:t>
            </a:r>
            <a:r>
              <a:rPr lang="en-US" altLang="zh-CN" b="1" dirty="0">
                <a:solidFill>
                  <a:prstClr val="black">
                    <a:lumMod val="65000"/>
                    <a:lumOff val="35000"/>
                  </a:prstClr>
                </a:solidFill>
                <a:latin typeface="微软雅黑" panose="020B0503020204020204" pitchFamily="34" charset="-122"/>
                <a:ea typeface="微软雅黑" panose="020B0503020204020204" pitchFamily="34" charset="-122"/>
              </a:rPr>
              <a:t>	</a:t>
            </a:r>
            <a:endParaRPr lang="en-US" altLang="zh-CN" dirty="0">
              <a:solidFill>
                <a:prstClr val="black">
                  <a:lumMod val="65000"/>
                  <a:lumOff val="35000"/>
                </a:prst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4535996" y="1384624"/>
            <a:ext cx="4272748" cy="1394533"/>
          </a:xfrm>
          <a:prstGeom prst="rect">
            <a:avLst/>
          </a:prstGeom>
        </p:spPr>
      </p:pic>
      <p:pic>
        <p:nvPicPr>
          <p:cNvPr id="7" name="图片 6"/>
          <p:cNvPicPr>
            <a:picLocks noChangeAspect="1"/>
          </p:cNvPicPr>
          <p:nvPr/>
        </p:nvPicPr>
        <p:blipFill>
          <a:blip r:embed="rId2"/>
          <a:stretch>
            <a:fillRect/>
          </a:stretch>
        </p:blipFill>
        <p:spPr>
          <a:xfrm>
            <a:off x="1988265" y="3291830"/>
            <a:ext cx="6832207" cy="1401933"/>
          </a:xfrm>
          <a:prstGeom prst="rect">
            <a:avLst/>
          </a:prstGeom>
        </p:spPr>
      </p:pic>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96464" y="1615712"/>
            <a:ext cx="775136" cy="230832"/>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endParaRPr lang="en-US" altLang="zh-CN" sz="100" dirty="0">
              <a:solidFill>
                <a:schemeClr val="bg1"/>
              </a:solidFill>
            </a:endParaRP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endParaRPr lang="en-US" altLang="zh-CN" sz="100" dirty="0">
              <a:solidFill>
                <a:schemeClr val="bg1"/>
              </a:solidFill>
            </a:endParaRP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endParaRPr lang="en-US" altLang="zh-CN" sz="100" dirty="0">
              <a:solidFill>
                <a:schemeClr val="bg1"/>
              </a:solidFill>
            </a:endParaRP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endParaRPr lang="en-US" altLang="zh-CN" sz="100" dirty="0">
              <a:solidFill>
                <a:schemeClr val="bg1"/>
              </a:solidFill>
            </a:endParaRP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endParaRPr lang="en-US" altLang="zh-CN" sz="100" dirty="0">
              <a:solidFill>
                <a:schemeClr val="bg1"/>
              </a:solidFill>
            </a:endParaRP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endParaRPr lang="en-US" altLang="zh-CN" sz="100" dirty="0">
              <a:solidFill>
                <a:schemeClr val="bg1"/>
              </a:solidFill>
            </a:endParaRP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endParaRPr lang="en-US" altLang="zh-CN" sz="100" dirty="0">
              <a:solidFill>
                <a:schemeClr val="bg1"/>
              </a:solidFill>
            </a:endParaRPr>
          </a:p>
          <a:p>
            <a:pPr lvl="0"/>
            <a:r>
              <a:rPr lang="zh-CN" altLang="en-US" sz="100" dirty="0">
                <a:solidFill>
                  <a:schemeClr val="bg1"/>
                </a:solidFill>
              </a:rPr>
              <a:t>教案下载：</a:t>
            </a:r>
            <a:r>
              <a:rPr lang="en-US" altLang="zh-CN" sz="100" dirty="0">
                <a:solidFill>
                  <a:schemeClr val="bg1"/>
                </a:solidFill>
              </a:rPr>
              <a:t>www.1ppt.com/jiaoan/        PPT</a:t>
            </a:r>
            <a:r>
              <a:rPr lang="zh-CN" altLang="en-US" sz="100" dirty="0">
                <a:solidFill>
                  <a:schemeClr val="bg1"/>
                </a:solidFill>
              </a:rPr>
              <a:t>论坛：</a:t>
            </a:r>
            <a:r>
              <a:rPr lang="en-US" altLang="zh-CN" sz="100" dirty="0">
                <a:solidFill>
                  <a:schemeClr val="bg1"/>
                </a:solidFill>
              </a:rPr>
              <a:t>www.1ppt.cn</a:t>
            </a:r>
            <a:endParaRPr lang="en-US" altLang="zh-CN" sz="100" dirty="0">
              <a:solidFill>
                <a:schemeClr val="bg1"/>
              </a:solidFill>
            </a:endParaRPr>
          </a:p>
          <a:p>
            <a:pPr lvl="0"/>
            <a:r>
              <a:rPr lang="en-US" altLang="zh-CN" sz="100" dirty="0">
                <a:solidFill>
                  <a:schemeClr val="bg1"/>
                </a:solidFill>
              </a:rPr>
              <a:t> </a:t>
            </a:r>
            <a:endParaRPr lang="zh-CN" altLang="en-US" sz="100" dirty="0">
              <a:solidFill>
                <a:schemeClr val="bg1"/>
              </a:solidFill>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4" y="0"/>
            <a:ext cx="9144000" cy="5143500"/>
          </a:xfrm>
          <a:prstGeom prst="rect">
            <a:avLst/>
          </a:prstGeom>
          <a:pattFill prst="pct5">
            <a:fgClr>
              <a:schemeClr val="accent1"/>
            </a:fgClr>
            <a:bgClr>
              <a:schemeClr val="bg1"/>
            </a:bgClr>
          </a:pattFill>
        </p:spPr>
      </p:pic>
      <p:sp>
        <p:nvSpPr>
          <p:cNvPr id="6" name="矩形 5"/>
          <p:cNvSpPr/>
          <p:nvPr/>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endParaRPr lang="en-US" altLang="zh-CN" sz="2000" dirty="0">
              <a:solidFill>
                <a:schemeClr val="bg1"/>
              </a:solidFill>
              <a:latin typeface="微软雅黑" panose="020B0503020204020204" pitchFamily="34" charset="-122"/>
              <a:ea typeface="微软雅黑" panose="020B0503020204020204" pitchFamily="34" charset="-122"/>
            </a:endParaRPr>
          </a:p>
          <a:p>
            <a:pPr marL="0" lvl="1" algn="ctr"/>
            <a:endParaRPr lang="en-US" altLang="zh-CN" sz="2000" dirty="0">
              <a:solidFill>
                <a:schemeClr val="bg1"/>
              </a:solidFill>
              <a:latin typeface="微软雅黑" panose="020B0503020204020204" pitchFamily="34" charset="-122"/>
              <a:ea typeface="微软雅黑" panose="020B0503020204020204" pitchFamily="34" charset="-122"/>
            </a:endParaRPr>
          </a:p>
          <a:p>
            <a:pPr marL="0" lvl="1" algn="ctr"/>
            <a:endParaRPr lang="en-US" altLang="zh-CN" sz="2000" dirty="0">
              <a:solidFill>
                <a:schemeClr val="bg1"/>
              </a:solidFill>
              <a:latin typeface="微软雅黑" panose="020B0503020204020204" pitchFamily="34" charset="-122"/>
              <a:ea typeface="微软雅黑" panose="020B0503020204020204" pitchFamily="34" charset="-122"/>
            </a:endParaRPr>
          </a:p>
          <a:p>
            <a:pPr marL="0" lvl="1" algn="ctr"/>
            <a:endParaRPr lang="zh-CN" altLang="en-US" sz="2000" dirty="0">
              <a:solidFill>
                <a:schemeClr val="bg1"/>
              </a:solidFill>
              <a:latin typeface="微软雅黑" panose="020B0503020204020204" pitchFamily="34" charset="-122"/>
              <a:ea typeface="微软雅黑" panose="020B0503020204020204" pitchFamily="34" charset="-122"/>
            </a:endParaRPr>
          </a:p>
          <a:p>
            <a:pPr algn="ctr"/>
            <a:endParaRPr lang="zh-CN" altLang="en-US" dirty="0"/>
          </a:p>
        </p:txBody>
      </p:sp>
      <p:sp>
        <p:nvSpPr>
          <p:cNvPr id="12" name="文本框 9"/>
          <p:cNvSpPr txBox="1"/>
          <p:nvPr/>
        </p:nvSpPr>
        <p:spPr>
          <a:xfrm>
            <a:off x="2851004" y="3100630"/>
            <a:ext cx="3665212" cy="623248"/>
          </a:xfrm>
          <a:prstGeom prst="rect">
            <a:avLst/>
          </a:prstGeom>
          <a:noFill/>
        </p:spPr>
        <p:txBody>
          <a:bodyPr wrap="square" lIns="68580" tIns="34290" rIns="68580" bIns="34290" rtlCol="0">
            <a:spAutoFit/>
          </a:bodyPr>
          <a:lstStyle/>
          <a:p>
            <a:pPr marL="0" lvl="1" algn="ctr"/>
            <a:r>
              <a:rPr lang="zh-CN" altLang="en-US" sz="3600" b="1" spc="300" dirty="0">
                <a:solidFill>
                  <a:schemeClr val="bg1"/>
                </a:solidFill>
                <a:latin typeface="微软雅黑" panose="020B0503020204020204" pitchFamily="34" charset="-122"/>
                <a:ea typeface="微软雅黑" panose="020B0503020204020204" pitchFamily="34" charset="-122"/>
              </a:rPr>
              <a:t>实验分析</a:t>
            </a:r>
          </a:p>
        </p:txBody>
      </p:sp>
      <p:sp>
        <p:nvSpPr>
          <p:cNvPr id="9" name="Freeform 5"/>
          <p:cNvSpPr/>
          <p:nvPr/>
        </p:nvSpPr>
        <p:spPr bwMode="auto">
          <a:xfrm>
            <a:off x="3923928" y="1731128"/>
            <a:ext cx="1296144" cy="108012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10" name="KSO_Shape"/>
          <p:cNvSpPr/>
          <p:nvPr/>
        </p:nvSpPr>
        <p:spPr bwMode="auto">
          <a:xfrm>
            <a:off x="4139952" y="1996010"/>
            <a:ext cx="864096" cy="575740"/>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宋体" panose="02010600030101010101" pitchFamily="2" charset="-122"/>
            </a:endParaRPr>
          </a:p>
        </p:txBody>
      </p:sp>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51520" y="771550"/>
            <a:ext cx="8568952" cy="369332"/>
          </a:xfrm>
          <a:prstGeom prst="rect">
            <a:avLst/>
          </a:prstGeom>
          <a:noFill/>
        </p:spPr>
        <p:txBody>
          <a:bodyPr wrap="square" lIns="0" tIns="0" rIns="0" bIns="0" rtlCol="0">
            <a:spAutoFit/>
          </a:bodyPr>
          <a:lstStyle/>
          <a:p>
            <a:r>
              <a:rPr lang="zh-CN" altLang="en-US" sz="2400" b="1" dirty="0">
                <a:solidFill>
                  <a:srgbClr val="0E647C"/>
                </a:solidFill>
                <a:latin typeface="微软雅黑" panose="020B0503020204020204" pitchFamily="34" charset="-122"/>
                <a:ea typeface="微软雅黑" panose="020B0503020204020204" pitchFamily="34" charset="-122"/>
              </a:rPr>
              <a:t>数据集</a:t>
            </a:r>
            <a:endParaRPr lang="en-US" altLang="zh-CN" sz="2400" b="1" dirty="0">
              <a:solidFill>
                <a:srgbClr val="0E647C"/>
              </a:solidFill>
              <a:latin typeface="微软雅黑" panose="020B0503020204020204" pitchFamily="34" charset="-122"/>
              <a:ea typeface="微软雅黑" panose="020B0503020204020204" pitchFamily="34" charset="-122"/>
            </a:endParaRPr>
          </a:p>
        </p:txBody>
      </p:sp>
      <p:sp>
        <p:nvSpPr>
          <p:cNvPr id="21" name="标题 20"/>
          <p:cNvSpPr>
            <a:spLocks noGrp="1"/>
          </p:cNvSpPr>
          <p:nvPr>
            <p:ph type="title"/>
          </p:nvPr>
        </p:nvSpPr>
        <p:spPr>
          <a:xfrm>
            <a:off x="611560" y="123478"/>
            <a:ext cx="2741856" cy="277143"/>
          </a:xfrm>
        </p:spPr>
        <p:txBody>
          <a:bodyPr/>
          <a:lstStyle/>
          <a:p>
            <a:r>
              <a:rPr lang="zh-CN" altLang="en-US" dirty="0"/>
              <a:t>实验分析</a:t>
            </a:r>
          </a:p>
        </p:txBody>
      </p:sp>
      <p:sp>
        <p:nvSpPr>
          <p:cNvPr id="2" name="矩形 1"/>
          <p:cNvSpPr/>
          <p:nvPr/>
        </p:nvSpPr>
        <p:spPr>
          <a:xfrm>
            <a:off x="251520" y="1563638"/>
            <a:ext cx="8230236" cy="2862322"/>
          </a:xfrm>
          <a:prstGeom prst="rect">
            <a:avLst/>
          </a:prstGeom>
        </p:spPr>
        <p:txBody>
          <a:bodyPr wrap="square">
            <a:spAutoFit/>
          </a:bodyPr>
          <a:lstStyle/>
          <a:p>
            <a:r>
              <a:rPr lang="en-US" altLang="zh-CN" dirty="0">
                <a:solidFill>
                  <a:prstClr val="black">
                    <a:lumMod val="65000"/>
                    <a:lumOff val="35000"/>
                  </a:prstClr>
                </a:solidFill>
                <a:latin typeface="微软雅黑" panose="020B0503020204020204" pitchFamily="34" charset="-122"/>
                <a:ea typeface="微软雅黑" panose="020B0503020204020204" pitchFamily="34" charset="-122"/>
              </a:rPr>
              <a:t>The Echo Nest Taste Profile Subset</a:t>
            </a:r>
            <a:endParaRPr lang="en-US" altLang="zh-CN" dirty="0">
              <a:solidFill>
                <a:prstClr val="black">
                  <a:lumMod val="65000"/>
                  <a:lumOff val="35000"/>
                </a:prstClr>
              </a:solidFill>
              <a:latin typeface="微软雅黑" panose="020B0503020204020204" pitchFamily="34" charset="-122"/>
              <a:ea typeface="微软雅黑" panose="020B0503020204020204" pitchFamily="34" charset="-122"/>
            </a:endParaRPr>
          </a:p>
          <a:p>
            <a:endParaRPr lang="en-US" altLang="zh-CN" dirty="0">
              <a:solidFill>
                <a:prstClr val="black">
                  <a:lumMod val="65000"/>
                  <a:lumOff val="35000"/>
                </a:prstClr>
              </a:solidFill>
              <a:latin typeface="微软雅黑" panose="020B0503020204020204" pitchFamily="34" charset="-122"/>
              <a:ea typeface="微软雅黑" panose="020B0503020204020204" pitchFamily="34" charset="-122"/>
            </a:endParaRPr>
          </a:p>
          <a:p>
            <a:pPr marL="742950" lvl="1" indent="-285750">
              <a:buFont typeface="Wingdings" charset="2"/>
              <a:buChar char="Ø"/>
            </a:pPr>
            <a:r>
              <a:rPr lang="en-US" altLang="zh-CN" dirty="0">
                <a:solidFill>
                  <a:prstClr val="black">
                    <a:lumMod val="65000"/>
                    <a:lumOff val="35000"/>
                  </a:prstClr>
                </a:solidFill>
                <a:latin typeface="微软雅黑" panose="020B0503020204020204" pitchFamily="34" charset="-122"/>
                <a:ea typeface="微软雅黑" panose="020B0503020204020204" pitchFamily="34" charset="-122"/>
              </a:rPr>
              <a:t>1,019,318 </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用户</a:t>
            </a:r>
            <a:endParaRPr lang="zh-CN" altLang="en-US" dirty="0">
              <a:solidFill>
                <a:prstClr val="black">
                  <a:lumMod val="65000"/>
                  <a:lumOff val="35000"/>
                </a:prstClr>
              </a:solidFill>
              <a:latin typeface="微软雅黑" panose="020B0503020204020204" pitchFamily="34" charset="-122"/>
              <a:ea typeface="微软雅黑" panose="020B0503020204020204" pitchFamily="34" charset="-122"/>
            </a:endParaRPr>
          </a:p>
          <a:p>
            <a:pPr marL="742950" lvl="1" indent="-285750">
              <a:buFont typeface="Wingdings" charset="2"/>
              <a:buChar char="Ø"/>
            </a:pPr>
            <a:r>
              <a:rPr lang="en-US" altLang="zh-CN" dirty="0">
                <a:solidFill>
                  <a:prstClr val="black">
                    <a:lumMod val="65000"/>
                    <a:lumOff val="35000"/>
                  </a:prstClr>
                </a:solidFill>
                <a:latin typeface="微软雅黑" panose="020B0503020204020204" pitchFamily="34" charset="-122"/>
                <a:ea typeface="微软雅黑" panose="020B0503020204020204" pitchFamily="34" charset="-122"/>
              </a:rPr>
              <a:t>384,546 </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首歌曲</a:t>
            </a:r>
            <a:endParaRPr lang="zh-CN" altLang="en-US" dirty="0">
              <a:solidFill>
                <a:prstClr val="black">
                  <a:lumMod val="65000"/>
                  <a:lumOff val="35000"/>
                </a:prstClr>
              </a:solidFill>
              <a:latin typeface="微软雅黑" panose="020B0503020204020204" pitchFamily="34" charset="-122"/>
              <a:ea typeface="微软雅黑" panose="020B0503020204020204" pitchFamily="34" charset="-122"/>
            </a:endParaRPr>
          </a:p>
          <a:p>
            <a:pPr marL="742950" lvl="1" indent="-285750">
              <a:buFont typeface="Wingdings" charset="2"/>
              <a:buChar char="Ø"/>
            </a:pPr>
            <a:r>
              <a:rPr lang="en-US" altLang="zh-CN" dirty="0">
                <a:solidFill>
                  <a:prstClr val="black">
                    <a:lumMod val="65000"/>
                    <a:lumOff val="35000"/>
                  </a:prstClr>
                </a:solidFill>
                <a:latin typeface="微软雅黑" panose="020B0503020204020204" pitchFamily="34" charset="-122"/>
                <a:ea typeface="微软雅黑" panose="020B0503020204020204" pitchFamily="34" charset="-122"/>
              </a:rPr>
              <a:t>48,373,586 </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条历史记录</a:t>
            </a:r>
            <a:endParaRPr lang="en-US" altLang="zh-CN" dirty="0">
              <a:solidFill>
                <a:prstClr val="black">
                  <a:lumMod val="65000"/>
                  <a:lumOff val="35000"/>
                </a:prstClr>
              </a:solidFill>
              <a:latin typeface="微软雅黑" panose="020B0503020204020204" pitchFamily="34" charset="-122"/>
              <a:ea typeface="微软雅黑" panose="020B0503020204020204" pitchFamily="34" charset="-122"/>
            </a:endParaRPr>
          </a:p>
          <a:p>
            <a:pPr marL="742950" lvl="1" indent="-285750">
              <a:buFont typeface="Wingdings" charset="2"/>
              <a:buChar char="Ø"/>
            </a:pPr>
            <a:endParaRPr lang="en-US" altLang="zh-CN" dirty="0">
              <a:solidFill>
                <a:prstClr val="black">
                  <a:lumMod val="65000"/>
                  <a:lumOff val="35000"/>
                </a:prstClr>
              </a:solidFill>
              <a:latin typeface="微软雅黑" panose="020B0503020204020204" pitchFamily="34" charset="-122"/>
              <a:ea typeface="微软雅黑" panose="020B0503020204020204" pitchFamily="34" charset="-122"/>
            </a:endParaRPr>
          </a:p>
          <a:p>
            <a:r>
              <a:rPr lang="en-US" altLang="zh-CN" dirty="0">
                <a:solidFill>
                  <a:prstClr val="black">
                    <a:lumMod val="65000"/>
                    <a:lumOff val="35000"/>
                  </a:prstClr>
                </a:solidFill>
                <a:latin typeface="微软雅黑" panose="020B0503020204020204" pitchFamily="34" charset="-122"/>
                <a:ea typeface="微软雅黑" panose="020B0503020204020204" pitchFamily="34" charset="-122"/>
              </a:rPr>
              <a:t>7 digital</a:t>
            </a:r>
            <a:endParaRPr lang="en-US" altLang="zh-CN" dirty="0">
              <a:solidFill>
                <a:prstClr val="black">
                  <a:lumMod val="65000"/>
                  <a:lumOff val="35000"/>
                </a:prstClr>
              </a:solidFill>
              <a:latin typeface="微软雅黑" panose="020B0503020204020204" pitchFamily="34" charset="-122"/>
              <a:ea typeface="微软雅黑" panose="020B0503020204020204" pitchFamily="34" charset="-122"/>
            </a:endParaRPr>
          </a:p>
          <a:p>
            <a:endParaRPr lang="en-US" altLang="zh-CN" dirty="0">
              <a:solidFill>
                <a:prstClr val="black">
                  <a:lumMod val="65000"/>
                  <a:lumOff val="35000"/>
                </a:prstClr>
              </a:solidFill>
              <a:latin typeface="微软雅黑" panose="020B0503020204020204" pitchFamily="34" charset="-122"/>
              <a:ea typeface="微软雅黑" panose="020B0503020204020204" pitchFamily="34" charset="-122"/>
            </a:endParaRPr>
          </a:p>
          <a:p>
            <a:pPr marL="742950" lvl="1" indent="-285750">
              <a:buFont typeface="Wingdings" charset="2"/>
              <a:buChar char="Ø"/>
            </a:pPr>
            <a:r>
              <a:rPr lang="en-US" altLang="zh-CN" dirty="0">
                <a:solidFill>
                  <a:prstClr val="black">
                    <a:lumMod val="65000"/>
                    <a:lumOff val="35000"/>
                  </a:prstClr>
                </a:solidFill>
                <a:latin typeface="微软雅黑" panose="020B0503020204020204" pitchFamily="34" charset="-122"/>
                <a:ea typeface="微软雅黑" panose="020B0503020204020204" pitchFamily="34" charset="-122"/>
              </a:rPr>
              <a:t>282,508  </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首歌曲</a:t>
            </a:r>
            <a:endParaRPr lang="zh-CN" altLang="en-US" dirty="0">
              <a:solidFill>
                <a:prstClr val="black">
                  <a:lumMod val="65000"/>
                  <a:lumOff val="35000"/>
                </a:prstClr>
              </a:solidFill>
              <a:latin typeface="微软雅黑" panose="020B0503020204020204" pitchFamily="34" charset="-122"/>
              <a:ea typeface="微软雅黑" panose="020B0503020204020204" pitchFamily="34" charset="-122"/>
            </a:endParaRPr>
          </a:p>
          <a:p>
            <a:pPr marL="742950" lvl="1" indent="-285750">
              <a:buFont typeface="Wingdings" charset="2"/>
              <a:buChar char="Ø"/>
            </a:pP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可以爬取半分钟的预听片段</a:t>
            </a:r>
          </a:p>
        </p:txBody>
      </p:sp>
      <p:pic>
        <p:nvPicPr>
          <p:cNvPr id="5" name="图片 4"/>
          <p:cNvPicPr>
            <a:picLocks noChangeAspect="1"/>
          </p:cNvPicPr>
          <p:nvPr/>
        </p:nvPicPr>
        <p:blipFill>
          <a:blip r:embed="rId1"/>
          <a:stretch>
            <a:fillRect/>
          </a:stretch>
        </p:blipFill>
        <p:spPr>
          <a:xfrm>
            <a:off x="4716016" y="1578597"/>
            <a:ext cx="3943350" cy="1916200"/>
          </a:xfrm>
          <a:prstGeom prst="rect">
            <a:avLst/>
          </a:prstGeom>
        </p:spPr>
      </p:pic>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51520" y="771550"/>
            <a:ext cx="8568952" cy="369332"/>
          </a:xfrm>
          <a:prstGeom prst="rect">
            <a:avLst/>
          </a:prstGeom>
          <a:noFill/>
        </p:spPr>
        <p:txBody>
          <a:bodyPr wrap="square" lIns="0" tIns="0" rIns="0" bIns="0" rtlCol="0">
            <a:spAutoFit/>
          </a:bodyPr>
          <a:lstStyle/>
          <a:p>
            <a:r>
              <a:rPr lang="zh-CN" altLang="en-US" sz="2400" b="1" dirty="0">
                <a:solidFill>
                  <a:srgbClr val="0E647C"/>
                </a:solidFill>
                <a:latin typeface="微软雅黑" panose="020B0503020204020204" pitchFamily="34" charset="-122"/>
                <a:ea typeface="微软雅黑" panose="020B0503020204020204" pitchFamily="34" charset="-122"/>
              </a:rPr>
              <a:t>数据集</a:t>
            </a:r>
            <a:endParaRPr lang="en-US" altLang="zh-CN" sz="2400" b="1" dirty="0">
              <a:solidFill>
                <a:srgbClr val="0E647C"/>
              </a:solidFill>
              <a:latin typeface="微软雅黑" panose="020B0503020204020204" pitchFamily="34" charset="-122"/>
              <a:ea typeface="微软雅黑" panose="020B0503020204020204" pitchFamily="34" charset="-122"/>
            </a:endParaRPr>
          </a:p>
        </p:txBody>
      </p:sp>
      <p:sp>
        <p:nvSpPr>
          <p:cNvPr id="21" name="标题 20"/>
          <p:cNvSpPr>
            <a:spLocks noGrp="1"/>
          </p:cNvSpPr>
          <p:nvPr>
            <p:ph type="title"/>
          </p:nvPr>
        </p:nvSpPr>
        <p:spPr>
          <a:xfrm>
            <a:off x="611560" y="123478"/>
            <a:ext cx="2741856" cy="277143"/>
          </a:xfrm>
        </p:spPr>
        <p:txBody>
          <a:bodyPr/>
          <a:lstStyle/>
          <a:p>
            <a:r>
              <a:rPr lang="zh-CN" altLang="en-US" dirty="0"/>
              <a:t>实验分析</a:t>
            </a:r>
          </a:p>
        </p:txBody>
      </p:sp>
      <p:sp>
        <p:nvSpPr>
          <p:cNvPr id="2" name="矩形 1"/>
          <p:cNvSpPr/>
          <p:nvPr/>
        </p:nvSpPr>
        <p:spPr>
          <a:xfrm>
            <a:off x="179512" y="1327145"/>
            <a:ext cx="4176464" cy="369332"/>
          </a:xfrm>
          <a:prstGeom prst="rect">
            <a:avLst/>
          </a:prstGeom>
        </p:spPr>
        <p:txBody>
          <a:bodyPr wrap="square">
            <a:spAutoFit/>
          </a:bodyPr>
          <a:lstStyle/>
          <a:p>
            <a:r>
              <a:rPr lang="zh-CN" altLang="en-US" b="1" dirty="0">
                <a:solidFill>
                  <a:prstClr val="black">
                    <a:lumMod val="65000"/>
                    <a:lumOff val="35000"/>
                  </a:prstClr>
                </a:solidFill>
                <a:latin typeface="微软雅黑" panose="020B0503020204020204" pitchFamily="34" charset="-122"/>
                <a:ea typeface="微软雅黑" panose="020B0503020204020204" pitchFamily="34" charset="-122"/>
              </a:rPr>
              <a:t>隐式反馈</a:t>
            </a:r>
            <a:endParaRPr lang="en-US" altLang="zh-CN"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5" name="矩形 4"/>
          <p:cNvSpPr/>
          <p:nvPr/>
        </p:nvSpPr>
        <p:spPr>
          <a:xfrm>
            <a:off x="179513" y="1745001"/>
            <a:ext cx="3312368" cy="923330"/>
          </a:xfrm>
          <a:prstGeom prst="rect">
            <a:avLst/>
          </a:prstGeom>
        </p:spPr>
        <p:txBody>
          <a:bodyPr wrap="square">
            <a:spAutoFit/>
          </a:bodyPr>
          <a:lstStyle/>
          <a:p>
            <a:r>
              <a:rPr lang="en-US" altLang="zh-CN" dirty="0" err="1">
                <a:solidFill>
                  <a:prstClr val="black">
                    <a:lumMod val="65000"/>
                    <a:lumOff val="35000"/>
                  </a:prstClr>
                </a:solidFill>
                <a:latin typeface="微软雅黑" panose="020B0503020204020204" pitchFamily="34" charset="-122"/>
                <a:ea typeface="微软雅黑" panose="020B0503020204020204" pitchFamily="34" charset="-122"/>
              </a:rPr>
              <a:t>负样本</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a:t>
            </a:r>
            <a:r>
              <a:rPr lang="en-US" altLang="zh-CN" dirty="0" err="1">
                <a:solidFill>
                  <a:prstClr val="black">
                    <a:lumMod val="65000"/>
                    <a:lumOff val="35000"/>
                  </a:prstClr>
                </a:solidFill>
                <a:latin typeface="微软雅黑" panose="020B0503020204020204" pitchFamily="34" charset="-122"/>
                <a:ea typeface="微软雅黑" panose="020B0503020204020204" pitchFamily="34" charset="-122"/>
              </a:rPr>
              <a:t>对用户u</a:t>
            </a:r>
            <a:r>
              <a:rPr lang="zh-CN" altLang="zh-CN" dirty="0">
                <a:solidFill>
                  <a:prstClr val="black">
                    <a:lumMod val="65000"/>
                    <a:lumOff val="35000"/>
                  </a:prstClr>
                </a:solidFill>
                <a:latin typeface="微软雅黑" panose="020B0503020204020204" pitchFamily="34" charset="-122"/>
                <a:ea typeface="微软雅黑" panose="020B0503020204020204" pitchFamily="34" charset="-122"/>
              </a:rPr>
              <a:t>，从用户未听过的歌曲中</a:t>
            </a:r>
            <a:r>
              <a:rPr lang="en-US" altLang="zh-CN" dirty="0" err="1">
                <a:solidFill>
                  <a:prstClr val="black">
                    <a:lumMod val="65000"/>
                    <a:lumOff val="35000"/>
                  </a:prstClr>
                </a:solidFill>
                <a:latin typeface="微软雅黑" panose="020B0503020204020204" pitchFamily="34" charset="-122"/>
                <a:ea typeface="微软雅黑" panose="020B0503020204020204" pitchFamily="34" charset="-122"/>
              </a:rPr>
              <a:t>随机选取n首，n的值为该用户听过的歌曲数</a:t>
            </a:r>
            <a:endParaRPr lang="zh-CN" altLang="en-US" dirty="0"/>
          </a:p>
        </p:txBody>
      </p:sp>
      <p:sp>
        <p:nvSpPr>
          <p:cNvPr id="8" name="矩形 7"/>
          <p:cNvSpPr/>
          <p:nvPr/>
        </p:nvSpPr>
        <p:spPr>
          <a:xfrm>
            <a:off x="206692" y="3075806"/>
            <a:ext cx="4176464" cy="369332"/>
          </a:xfrm>
          <a:prstGeom prst="rect">
            <a:avLst/>
          </a:prstGeom>
        </p:spPr>
        <p:txBody>
          <a:bodyPr wrap="square">
            <a:spAutoFit/>
          </a:bodyPr>
          <a:lstStyle/>
          <a:p>
            <a:r>
              <a:rPr lang="zh-CN" altLang="en-US" b="1" dirty="0">
                <a:solidFill>
                  <a:prstClr val="black">
                    <a:lumMod val="65000"/>
                    <a:lumOff val="35000"/>
                  </a:prstClr>
                </a:solidFill>
                <a:latin typeface="微软雅黑" panose="020B0503020204020204" pitchFamily="34" charset="-122"/>
                <a:ea typeface="微软雅黑" panose="020B0503020204020204" pitchFamily="34" charset="-122"/>
              </a:rPr>
              <a:t>数据集划分</a:t>
            </a:r>
            <a:endParaRPr lang="en-US" altLang="zh-CN"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6" name="矩形 5"/>
          <p:cNvSpPr/>
          <p:nvPr/>
        </p:nvSpPr>
        <p:spPr>
          <a:xfrm>
            <a:off x="211762" y="3651870"/>
            <a:ext cx="4572000" cy="923330"/>
          </a:xfrm>
          <a:prstGeom prst="rect">
            <a:avLst/>
          </a:prstGeom>
        </p:spPr>
        <p:txBody>
          <a:bodyPr>
            <a:spAutoFit/>
          </a:bodyPr>
          <a:lstStyle/>
          <a:p>
            <a:pPr marL="285750" indent="-285750">
              <a:buFont typeface="Wingdings" charset="2"/>
              <a:buChar char="Ø"/>
            </a:pP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训练集</a:t>
            </a:r>
            <a:endParaRPr lang="zh-CN" altLang="en-US" dirty="0">
              <a:solidFill>
                <a:prstClr val="black">
                  <a:lumMod val="65000"/>
                  <a:lumOff val="35000"/>
                </a:prstClr>
              </a:solidFill>
              <a:latin typeface="微软雅黑" panose="020B0503020204020204" pitchFamily="34" charset="-122"/>
              <a:ea typeface="微软雅黑" panose="020B0503020204020204" pitchFamily="34" charset="-122"/>
            </a:endParaRPr>
          </a:p>
          <a:p>
            <a:pPr marL="285750" indent="-285750">
              <a:buFont typeface="Wingdings" charset="2"/>
              <a:buChar char="Ø"/>
            </a:pP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暖启动 验证集／测试集</a:t>
            </a:r>
            <a:endParaRPr lang="zh-CN" altLang="en-US" dirty="0">
              <a:solidFill>
                <a:prstClr val="black">
                  <a:lumMod val="65000"/>
                  <a:lumOff val="35000"/>
                </a:prstClr>
              </a:solidFill>
              <a:latin typeface="微软雅黑" panose="020B0503020204020204" pitchFamily="34" charset="-122"/>
              <a:ea typeface="微软雅黑" panose="020B0503020204020204" pitchFamily="34" charset="-122"/>
            </a:endParaRPr>
          </a:p>
          <a:p>
            <a:pPr marL="285750" indent="-285750">
              <a:buFont typeface="Wingdings" charset="2"/>
              <a:buChar char="Ø"/>
            </a:pP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冷启动 验证集／测试集</a:t>
            </a:r>
          </a:p>
        </p:txBody>
      </p:sp>
      <p:pic>
        <p:nvPicPr>
          <p:cNvPr id="2049" name="Picture 1" descr="# of users &#10;# of songs &#10;# of ratings &#10;Total &#10;100, 000 &#10;282, 508 &#10;Train &#10;100, 000 &#10;262, 508 &#10;WS Valid &#10;100, 000 &#10;WS Test &#10;100, 000 &#10;262, 457 &#10;CS Valid &#10;CS Test &#10;971, 908 &#10;99, 963 &#10;99, 933 &#10;262, &#10;454 &#10;10, 000 &#10;10, 000 &#10;28, 258, 926 &#10;18, 382, 954 &#10;3, 939, 204 &#10;3, 939, 206 &#10;1, 025, 654 &#10;Table 2: Dataset statistics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03847" y="746121"/>
            <a:ext cx="4620029" cy="2226319"/>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4014756" y="3260472"/>
            <a:ext cx="4709120" cy="1323439"/>
          </a:xfrm>
          <a:prstGeom prst="rect">
            <a:avLst/>
          </a:prstGeom>
        </p:spPr>
        <p:txBody>
          <a:bodyPr wrap="square">
            <a:spAutoFit/>
          </a:bodyPr>
          <a:lstStyle/>
          <a:p>
            <a:pPr marL="285750" indent="-285750">
              <a:buFont typeface="Arial" panose="02080604020202020204" charset="0"/>
              <a:buChar char="•"/>
            </a:pP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在暖启动场景下出现的所有用户和歌曲都必须在训练集中出现</a:t>
            </a:r>
            <a:endPar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endParaRPr>
          </a:p>
          <a:p>
            <a:pPr marL="285750" indent="-285750">
              <a:buFont typeface="Arial" panose="02080604020202020204" charset="0"/>
              <a:buChar char="•"/>
            </a:pPr>
            <a:r>
              <a:rPr lang="zh-CN" altLang="en-US" sz="1600" dirty="0">
                <a:solidFill>
                  <a:prstClr val="black">
                    <a:lumMod val="65000"/>
                    <a:lumOff val="35000"/>
                  </a:prstClr>
                </a:solidFill>
                <a:latin typeface="微软雅黑" panose="020B0503020204020204" pitchFamily="34" charset="-122"/>
                <a:ea typeface="微软雅黑" panose="020B0503020204020204" pitchFamily="34" charset="-122"/>
              </a:rPr>
              <a:t>在冷启动场景中出现的所有歌曲都不能出现在训练集中，但用户还是需要在训练集中出现（只考虑新歌不考虑新用户）</a:t>
            </a:r>
          </a:p>
        </p:txBody>
      </p:sp>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2049"/>
                                        </p:tgtEl>
                                        <p:attrNameLst>
                                          <p:attrName>style.visibility</p:attrName>
                                        </p:attrNameLst>
                                      </p:cBhvr>
                                      <p:to>
                                        <p:strVal val="visible"/>
                                      </p:to>
                                    </p:set>
                                    <p:animEffect transition="in" filter="randombar(horizontal)">
                                      <p:cBhvr>
                                        <p:cTn id="38" dur="500"/>
                                        <p:tgtEl>
                                          <p:spTgt spid="2049"/>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p:bldP spid="5" grpId="0"/>
      <p:bldP spid="8" grpId="0"/>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51520" y="771550"/>
            <a:ext cx="8568952" cy="369332"/>
          </a:xfrm>
          <a:prstGeom prst="rect">
            <a:avLst/>
          </a:prstGeom>
          <a:noFill/>
        </p:spPr>
        <p:txBody>
          <a:bodyPr wrap="square" lIns="0" tIns="0" rIns="0" bIns="0" rtlCol="0">
            <a:spAutoFit/>
          </a:bodyPr>
          <a:lstStyle/>
          <a:p>
            <a:r>
              <a:rPr lang="zh-CN" altLang="en-US" sz="2400" b="1" dirty="0">
                <a:solidFill>
                  <a:srgbClr val="0E647C"/>
                </a:solidFill>
                <a:latin typeface="微软雅黑" panose="020B0503020204020204" pitchFamily="34" charset="-122"/>
                <a:ea typeface="微软雅黑" panose="020B0503020204020204" pitchFamily="34" charset="-122"/>
              </a:rPr>
              <a:t>数据集</a:t>
            </a:r>
            <a:endParaRPr lang="en-US" altLang="zh-CN" sz="2400" b="1" dirty="0">
              <a:solidFill>
                <a:srgbClr val="0E647C"/>
              </a:solidFill>
              <a:latin typeface="微软雅黑" panose="020B0503020204020204" pitchFamily="34" charset="-122"/>
              <a:ea typeface="微软雅黑" panose="020B0503020204020204" pitchFamily="34" charset="-122"/>
            </a:endParaRPr>
          </a:p>
        </p:txBody>
      </p:sp>
      <p:sp>
        <p:nvSpPr>
          <p:cNvPr id="21" name="标题 20"/>
          <p:cNvSpPr>
            <a:spLocks noGrp="1"/>
          </p:cNvSpPr>
          <p:nvPr>
            <p:ph type="title"/>
          </p:nvPr>
        </p:nvSpPr>
        <p:spPr>
          <a:xfrm>
            <a:off x="611560" y="123478"/>
            <a:ext cx="2741856" cy="277143"/>
          </a:xfrm>
        </p:spPr>
        <p:txBody>
          <a:bodyPr/>
          <a:lstStyle/>
          <a:p>
            <a:r>
              <a:rPr lang="zh-CN" altLang="en-US" dirty="0"/>
              <a:t>实验分析</a:t>
            </a:r>
          </a:p>
        </p:txBody>
      </p:sp>
      <p:sp>
        <p:nvSpPr>
          <p:cNvPr id="2" name="矩形 1"/>
          <p:cNvSpPr/>
          <p:nvPr/>
        </p:nvSpPr>
        <p:spPr>
          <a:xfrm>
            <a:off x="220823" y="1511811"/>
            <a:ext cx="1152128" cy="369332"/>
          </a:xfrm>
          <a:prstGeom prst="rect">
            <a:avLst/>
          </a:prstGeom>
        </p:spPr>
        <p:txBody>
          <a:bodyPr wrap="square">
            <a:spAutoFit/>
          </a:bodyPr>
          <a:lstStyle/>
          <a:p>
            <a:r>
              <a:rPr lang="zh-CN" altLang="en-US" b="1" dirty="0">
                <a:solidFill>
                  <a:prstClr val="black">
                    <a:lumMod val="65000"/>
                    <a:lumOff val="35000"/>
                  </a:prstClr>
                </a:solidFill>
                <a:latin typeface="微软雅黑" panose="020B0503020204020204" pitchFamily="34" charset="-122"/>
                <a:ea typeface="微软雅黑" panose="020B0503020204020204" pitchFamily="34" charset="-122"/>
              </a:rPr>
              <a:t>音频处理</a:t>
            </a:r>
            <a:endParaRPr lang="en-US" altLang="zh-CN"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 name="矩形 2"/>
          <p:cNvSpPr/>
          <p:nvPr/>
        </p:nvSpPr>
        <p:spPr>
          <a:xfrm>
            <a:off x="194934" y="2252072"/>
            <a:ext cx="4881122" cy="1754326"/>
          </a:xfrm>
          <a:prstGeom prst="rect">
            <a:avLst/>
          </a:prstGeom>
        </p:spPr>
        <p:txBody>
          <a:bodyPr wrap="square">
            <a:spAutoFit/>
          </a:bodyPr>
          <a:lstStyle/>
          <a:p>
            <a:pPr marL="342900" indent="-342900">
              <a:buFont typeface="+mj-lt"/>
              <a:buAutoNum type="arabicPeriod"/>
            </a:pP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音频片段转换为 采样率为 </a:t>
            </a:r>
            <a:r>
              <a:rPr lang="en-US" altLang="zh-CN" dirty="0">
                <a:solidFill>
                  <a:prstClr val="black">
                    <a:lumMod val="65000"/>
                    <a:lumOff val="35000"/>
                  </a:prstClr>
                </a:solidFill>
                <a:latin typeface="微软雅黑" panose="020B0503020204020204" pitchFamily="34" charset="-122"/>
                <a:ea typeface="微软雅黑" panose="020B0503020204020204" pitchFamily="34" charset="-122"/>
              </a:rPr>
              <a:t>8KHz </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a:t>
            </a:r>
            <a:r>
              <a:rPr lang="en-US" altLang="zh-CN" dirty="0">
                <a:solidFill>
                  <a:prstClr val="black">
                    <a:lumMod val="65000"/>
                    <a:lumOff val="35000"/>
                  </a:prstClr>
                </a:solidFill>
                <a:latin typeface="微软雅黑" panose="020B0503020204020204" pitchFamily="34" charset="-122"/>
                <a:ea typeface="微软雅黑" panose="020B0503020204020204" pitchFamily="34" charset="-122"/>
              </a:rPr>
              <a:t>16</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位深的单通道</a:t>
            </a:r>
            <a:r>
              <a:rPr lang="en-US" altLang="zh-CN" dirty="0">
                <a:solidFill>
                  <a:prstClr val="black">
                    <a:lumMod val="65000"/>
                    <a:lumOff val="35000"/>
                  </a:prstClr>
                </a:solidFill>
                <a:latin typeface="微软雅黑" panose="020B0503020204020204" pitchFamily="34" charset="-122"/>
                <a:ea typeface="微软雅黑" panose="020B0503020204020204" pitchFamily="34" charset="-122"/>
              </a:rPr>
              <a:t>WAV</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格式文件</a:t>
            </a:r>
            <a:endParaRPr lang="zh-CN" altLang="en-US" dirty="0">
              <a:solidFill>
                <a:prstClr val="black">
                  <a:lumMod val="65000"/>
                  <a:lumOff val="35000"/>
                </a:prstClr>
              </a:solidFill>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从中随机截取一个</a:t>
            </a:r>
            <a:r>
              <a:rPr lang="en-US" altLang="zh-CN" dirty="0">
                <a:solidFill>
                  <a:prstClr val="black">
                    <a:lumMod val="65000"/>
                    <a:lumOff val="35000"/>
                  </a:prstClr>
                </a:solidFill>
                <a:latin typeface="微软雅黑" panose="020B0503020204020204" pitchFamily="34" charset="-122"/>
                <a:ea typeface="微软雅黑" panose="020B0503020204020204" pitchFamily="34" charset="-122"/>
              </a:rPr>
              <a:t>5</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秒的连续片段</a:t>
            </a:r>
            <a:endParaRPr lang="zh-CN" altLang="en-US" dirty="0">
              <a:solidFill>
                <a:prstClr val="black">
                  <a:lumMod val="65000"/>
                  <a:lumOff val="35000"/>
                </a:prstClr>
              </a:solidFill>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将音频片段转换为 </a:t>
            </a:r>
            <a:r>
              <a:rPr lang="en-US" altLang="zh-CN" dirty="0">
                <a:solidFill>
                  <a:prstClr val="black">
                    <a:lumMod val="65000"/>
                    <a:lumOff val="35000"/>
                  </a:prstClr>
                </a:solidFill>
                <a:latin typeface="微软雅黑" panose="020B0503020204020204" pitchFamily="34" charset="-122"/>
                <a:ea typeface="微软雅黑" panose="020B0503020204020204" pitchFamily="34" charset="-122"/>
              </a:rPr>
              <a:t>166*120 </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的时频谱</a:t>
            </a:r>
            <a:endParaRPr lang="zh-CN" altLang="en-US" dirty="0">
              <a:solidFill>
                <a:prstClr val="black">
                  <a:lumMod val="65000"/>
                  <a:lumOff val="35000"/>
                </a:prstClr>
              </a:solidFill>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使用</a:t>
            </a:r>
            <a:r>
              <a:rPr lang="en-US" altLang="zh-CN" dirty="0">
                <a:solidFill>
                  <a:prstClr val="black">
                    <a:lumMod val="65000"/>
                    <a:lumOff val="35000"/>
                  </a:prstClr>
                </a:solidFill>
                <a:latin typeface="微软雅黑" panose="020B0503020204020204" pitchFamily="34" charset="-122"/>
                <a:ea typeface="微软雅黑" panose="020B0503020204020204" pitchFamily="34" charset="-122"/>
              </a:rPr>
              <a:t>PCA</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对时频谱进行降维</a:t>
            </a:r>
            <a:endParaRPr lang="zh-CN" altLang="en-US" dirty="0">
              <a:solidFill>
                <a:prstClr val="black">
                  <a:lumMod val="65000"/>
                  <a:lumOff val="35000"/>
                </a:prstClr>
              </a:solidFill>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标准化</a:t>
            </a:r>
          </a:p>
        </p:txBody>
      </p:sp>
      <p:pic>
        <p:nvPicPr>
          <p:cNvPr id="4" name="图片 3"/>
          <p:cNvPicPr>
            <a:picLocks noChangeAspect="1"/>
          </p:cNvPicPr>
          <p:nvPr/>
        </p:nvPicPr>
        <p:blipFill>
          <a:blip r:embed="rId1"/>
          <a:stretch>
            <a:fillRect/>
          </a:stretch>
        </p:blipFill>
        <p:spPr>
          <a:xfrm>
            <a:off x="5468786" y="1995686"/>
            <a:ext cx="3351686" cy="2235548"/>
          </a:xfrm>
          <a:prstGeom prst="rect">
            <a:avLst/>
          </a:prstGeom>
        </p:spPr>
      </p:pic>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矩形 20"/>
          <p:cNvSpPr/>
          <p:nvPr/>
        </p:nvSpPr>
        <p:spPr>
          <a:xfrm>
            <a:off x="196464" y="1615712"/>
            <a:ext cx="775136" cy="230832"/>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endParaRPr lang="en-US" altLang="zh-CN" sz="100" dirty="0">
              <a:solidFill>
                <a:schemeClr val="bg1"/>
              </a:solidFill>
            </a:endParaRP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endParaRPr lang="en-US" altLang="zh-CN" sz="100" dirty="0">
              <a:solidFill>
                <a:schemeClr val="bg1"/>
              </a:solidFill>
            </a:endParaRP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endParaRPr lang="en-US" altLang="zh-CN" sz="100" dirty="0">
              <a:solidFill>
                <a:schemeClr val="bg1"/>
              </a:solidFill>
            </a:endParaRP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endParaRPr lang="en-US" altLang="zh-CN" sz="100" dirty="0">
              <a:solidFill>
                <a:schemeClr val="bg1"/>
              </a:solidFill>
            </a:endParaRP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endParaRPr lang="en-US" altLang="zh-CN" sz="100" dirty="0">
              <a:solidFill>
                <a:schemeClr val="bg1"/>
              </a:solidFill>
            </a:endParaRP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endParaRPr lang="en-US" altLang="zh-CN" sz="100" dirty="0">
              <a:solidFill>
                <a:schemeClr val="bg1"/>
              </a:solidFill>
            </a:endParaRP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endParaRPr lang="en-US" altLang="zh-CN" sz="100" dirty="0">
              <a:solidFill>
                <a:schemeClr val="bg1"/>
              </a:solidFill>
            </a:endParaRPr>
          </a:p>
          <a:p>
            <a:pPr lvl="0"/>
            <a:r>
              <a:rPr lang="zh-CN" altLang="en-US" sz="100" dirty="0">
                <a:solidFill>
                  <a:schemeClr val="bg1"/>
                </a:solidFill>
              </a:rPr>
              <a:t>教案下载：</a:t>
            </a:r>
            <a:r>
              <a:rPr lang="en-US" altLang="zh-CN" sz="100" dirty="0">
                <a:solidFill>
                  <a:schemeClr val="bg1"/>
                </a:solidFill>
              </a:rPr>
              <a:t>www.1ppt.com/jiaoan/        PPT</a:t>
            </a:r>
            <a:r>
              <a:rPr lang="zh-CN" altLang="en-US" sz="100" dirty="0">
                <a:solidFill>
                  <a:schemeClr val="bg1"/>
                </a:solidFill>
              </a:rPr>
              <a:t>论坛：</a:t>
            </a:r>
            <a:r>
              <a:rPr lang="en-US" altLang="zh-CN" sz="100" dirty="0">
                <a:solidFill>
                  <a:schemeClr val="bg1"/>
                </a:solidFill>
              </a:rPr>
              <a:t>www.1ppt.cn</a:t>
            </a:r>
            <a:endParaRPr lang="en-US" altLang="zh-CN" sz="100" dirty="0">
              <a:solidFill>
                <a:schemeClr val="bg1"/>
              </a:solidFill>
            </a:endParaRPr>
          </a:p>
          <a:p>
            <a:pPr lvl="0"/>
            <a:r>
              <a:rPr lang="en-US" altLang="zh-CN" sz="100" dirty="0">
                <a:solidFill>
                  <a:schemeClr val="bg1"/>
                </a:solidFill>
              </a:rPr>
              <a:t> </a:t>
            </a:r>
            <a:endParaRPr lang="zh-CN" altLang="en-US" sz="100" dirty="0">
              <a:solidFill>
                <a:schemeClr val="bg1"/>
              </a:solidFill>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4" y="0"/>
            <a:ext cx="9144000" cy="5143500"/>
          </a:xfrm>
          <a:prstGeom prst="rect">
            <a:avLst/>
          </a:prstGeom>
          <a:pattFill prst="pct5">
            <a:fgClr>
              <a:schemeClr val="accent1"/>
            </a:fgClr>
            <a:bgClr>
              <a:schemeClr val="bg1"/>
            </a:bgClr>
          </a:pattFill>
        </p:spPr>
      </p:pic>
      <p:sp>
        <p:nvSpPr>
          <p:cNvPr id="6" name="矩形 5"/>
          <p:cNvSpPr/>
          <p:nvPr/>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endParaRPr lang="en-US" altLang="zh-CN" sz="2000" dirty="0">
              <a:solidFill>
                <a:schemeClr val="bg1"/>
              </a:solidFill>
              <a:latin typeface="微软雅黑" panose="020B0503020204020204" pitchFamily="34" charset="-122"/>
              <a:ea typeface="微软雅黑" panose="020B0503020204020204" pitchFamily="34" charset="-122"/>
            </a:endParaRPr>
          </a:p>
          <a:p>
            <a:pPr marL="0" lvl="1" algn="ctr"/>
            <a:endParaRPr lang="en-US" altLang="zh-CN" sz="2000" dirty="0">
              <a:solidFill>
                <a:schemeClr val="bg1"/>
              </a:solidFill>
              <a:latin typeface="微软雅黑" panose="020B0503020204020204" pitchFamily="34" charset="-122"/>
              <a:ea typeface="微软雅黑" panose="020B0503020204020204" pitchFamily="34" charset="-122"/>
            </a:endParaRPr>
          </a:p>
          <a:p>
            <a:pPr marL="0" lvl="1" algn="ctr"/>
            <a:endParaRPr lang="en-US" altLang="zh-CN" sz="2000" dirty="0">
              <a:solidFill>
                <a:schemeClr val="bg1"/>
              </a:solidFill>
              <a:latin typeface="微软雅黑" panose="020B0503020204020204" pitchFamily="34" charset="-122"/>
              <a:ea typeface="微软雅黑" panose="020B0503020204020204" pitchFamily="34" charset="-122"/>
            </a:endParaRPr>
          </a:p>
          <a:p>
            <a:pPr marL="0" lvl="1" algn="ctr"/>
            <a:endParaRPr lang="zh-CN" altLang="en-US" sz="2000" dirty="0">
              <a:solidFill>
                <a:schemeClr val="bg1"/>
              </a:solidFill>
              <a:latin typeface="微软雅黑" panose="020B0503020204020204" pitchFamily="34" charset="-122"/>
              <a:ea typeface="微软雅黑" panose="020B0503020204020204" pitchFamily="34" charset="-122"/>
            </a:endParaRPr>
          </a:p>
          <a:p>
            <a:pPr algn="ctr"/>
            <a:endParaRPr lang="zh-CN" altLang="en-US" dirty="0"/>
          </a:p>
        </p:txBody>
      </p:sp>
      <p:sp>
        <p:nvSpPr>
          <p:cNvPr id="12" name="文本框 9"/>
          <p:cNvSpPr txBox="1"/>
          <p:nvPr/>
        </p:nvSpPr>
        <p:spPr>
          <a:xfrm>
            <a:off x="2771800" y="2931790"/>
            <a:ext cx="3665212" cy="623248"/>
          </a:xfrm>
          <a:prstGeom prst="rect">
            <a:avLst/>
          </a:prstGeom>
          <a:noFill/>
        </p:spPr>
        <p:txBody>
          <a:bodyPr wrap="square" lIns="68580" tIns="34290" rIns="68580" bIns="34290" rtlCol="0">
            <a:spAutoFit/>
          </a:bodyPr>
          <a:lstStyle/>
          <a:p>
            <a:pPr marL="0" lvl="1" algn="ctr"/>
            <a:r>
              <a:rPr lang="zh-CN" altLang="en-US" sz="3600" b="1" spc="300" dirty="0">
                <a:solidFill>
                  <a:schemeClr val="bg1"/>
                </a:solidFill>
                <a:latin typeface="微软雅黑" panose="020B0503020204020204" pitchFamily="34" charset="-122"/>
                <a:ea typeface="微软雅黑" panose="020B0503020204020204" pitchFamily="34" charset="-122"/>
              </a:rPr>
              <a:t>项目</a:t>
            </a:r>
            <a:r>
              <a:rPr lang="zh-CN" altLang="en-US" sz="3600" b="1" spc="300" dirty="0" smtClean="0">
                <a:solidFill>
                  <a:schemeClr val="bg1"/>
                </a:solidFill>
                <a:latin typeface="微软雅黑" panose="020B0503020204020204" pitchFamily="34" charset="-122"/>
                <a:ea typeface="微软雅黑" panose="020B0503020204020204" pitchFamily="34" charset="-122"/>
              </a:rPr>
              <a:t>简介</a:t>
            </a:r>
            <a:endParaRPr lang="zh-CN" altLang="en-US" sz="3600" b="1" spc="300" dirty="0">
              <a:solidFill>
                <a:schemeClr val="bg1"/>
              </a:solidFill>
              <a:latin typeface="微软雅黑" panose="020B0503020204020204" pitchFamily="34" charset="-122"/>
              <a:ea typeface="微软雅黑" panose="020B0503020204020204" pitchFamily="34" charset="-122"/>
            </a:endParaRPr>
          </a:p>
        </p:txBody>
      </p:sp>
      <p:sp>
        <p:nvSpPr>
          <p:cNvPr id="15" name="Freeform 5"/>
          <p:cNvSpPr/>
          <p:nvPr/>
        </p:nvSpPr>
        <p:spPr bwMode="auto">
          <a:xfrm>
            <a:off x="3923928" y="1635646"/>
            <a:ext cx="1296144" cy="117387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w="9525" cap="flat">
            <a:noFill/>
            <a:prstDash val="solid"/>
            <a:miter lim="800000"/>
          </a:ln>
        </p:spPr>
        <p:txBody>
          <a:bodyPr vert="horz" wrap="square" lIns="91440" tIns="45720" rIns="91440" bIns="45720" numCol="1" anchor="t" anchorCtr="0" compatLnSpc="1"/>
          <a:lstStyle/>
          <a:p>
            <a:endParaRPr lang="zh-CN" altLang="en-US" dirty="0"/>
          </a:p>
        </p:txBody>
      </p:sp>
      <p:sp>
        <p:nvSpPr>
          <p:cNvPr id="17" name="KSO_Shape"/>
          <p:cNvSpPr/>
          <p:nvPr/>
        </p:nvSpPr>
        <p:spPr bwMode="auto">
          <a:xfrm>
            <a:off x="4211960" y="1923678"/>
            <a:ext cx="792088" cy="648072"/>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宋体" panose="02010600030101010101" pitchFamily="2" charset="-122"/>
            </a:endParaRPr>
          </a:p>
        </p:txBody>
      </p:sp>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51520" y="771550"/>
            <a:ext cx="8568952" cy="369332"/>
          </a:xfrm>
          <a:prstGeom prst="rect">
            <a:avLst/>
          </a:prstGeom>
          <a:noFill/>
        </p:spPr>
        <p:txBody>
          <a:bodyPr wrap="square" lIns="0" tIns="0" rIns="0" bIns="0" rtlCol="0">
            <a:spAutoFit/>
          </a:bodyPr>
          <a:lstStyle/>
          <a:p>
            <a:r>
              <a:rPr lang="zh-CN" altLang="en-US" sz="2400" b="1" dirty="0">
                <a:solidFill>
                  <a:srgbClr val="0E647C"/>
                </a:solidFill>
                <a:latin typeface="微软雅黑" panose="020B0503020204020204" pitchFamily="34" charset="-122"/>
                <a:ea typeface="微软雅黑" panose="020B0503020204020204" pitchFamily="34" charset="-122"/>
              </a:rPr>
              <a:t>实验结果</a:t>
            </a:r>
            <a:endParaRPr lang="en-US" altLang="zh-CN" sz="2400" b="1" dirty="0">
              <a:solidFill>
                <a:srgbClr val="0E647C"/>
              </a:solidFill>
              <a:latin typeface="微软雅黑" panose="020B0503020204020204" pitchFamily="34" charset="-122"/>
              <a:ea typeface="微软雅黑" panose="020B0503020204020204" pitchFamily="34" charset="-122"/>
            </a:endParaRPr>
          </a:p>
        </p:txBody>
      </p:sp>
      <p:sp>
        <p:nvSpPr>
          <p:cNvPr id="21" name="标题 20"/>
          <p:cNvSpPr>
            <a:spLocks noGrp="1"/>
          </p:cNvSpPr>
          <p:nvPr>
            <p:ph type="title"/>
          </p:nvPr>
        </p:nvSpPr>
        <p:spPr>
          <a:xfrm>
            <a:off x="611560" y="123478"/>
            <a:ext cx="2741856" cy="277143"/>
          </a:xfrm>
        </p:spPr>
        <p:txBody>
          <a:bodyPr/>
          <a:lstStyle/>
          <a:p>
            <a:r>
              <a:rPr lang="zh-CN" altLang="en-US" dirty="0"/>
              <a:t>实验分析</a:t>
            </a:r>
          </a:p>
        </p:txBody>
      </p:sp>
      <p:pic>
        <p:nvPicPr>
          <p:cNvPr id="3073" name="Picture 1" descr="Warm start &#10;Cold start &#10;PMF &#10;HLDBN &#10;CBI &#10;CB2 &#10;Mean &#10;Valid &#10;0.270 &#10;0.323 &#10;0.679 &#10;0.325 &#10;0.500 &#10;Test &#10;0.270 &#10;0.323 &#10;0.679 &#10;0.325 &#10;0.500 &#10;Valid &#10;0.477 &#10;0.688 &#10;0.495 &#10;0.500 &#10;Test &#10;0.478 &#10;0.669 &#10;0.495 &#10;0.500 &#10;Table 3: Predictive performance of CF and content- &#10;based methods using DBN (Root Mean Squared Er- &#10;ror).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520" y="1511811"/>
            <a:ext cx="5935917" cy="309634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6516216" y="1203236"/>
            <a:ext cx="904742" cy="246221"/>
          </a:xfrm>
          <a:prstGeom prst="rect">
            <a:avLst/>
          </a:prstGeom>
          <a:noFill/>
        </p:spPr>
        <p:txBody>
          <a:bodyPr wrap="square" lIns="0" tIns="0" rIns="0" bIns="0" rtlCol="0">
            <a:sp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评价指标</a:t>
            </a:r>
          </a:p>
        </p:txBody>
      </p:sp>
      <p:pic>
        <p:nvPicPr>
          <p:cNvPr id="3075" name="Picture 3" descr="RMSE Ⅱ 匕 &#10;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1511811"/>
            <a:ext cx="2431705" cy="64807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6483604" y="3869491"/>
            <a:ext cx="2450389" cy="738664"/>
          </a:xfrm>
          <a:prstGeom prst="rect">
            <a:avLst/>
          </a:prstGeom>
        </p:spPr>
        <p:txBody>
          <a:bodyPr wrap="square">
            <a:spAutoFit/>
          </a:bodyPr>
          <a:lstStyle/>
          <a:p>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当矩阵随机地用</a:t>
            </a: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0</a:t>
            </a: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a:t>
            </a: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1</a:t>
            </a: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赋值时</a:t>
            </a: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RMSE = 0.707</a:t>
            </a: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，全部用</a:t>
            </a: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0.5</a:t>
            </a: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赋值时 </a:t>
            </a:r>
            <a:r>
              <a:rPr lang="en-US" altLang="zh-CN" sz="1400" dirty="0">
                <a:solidFill>
                  <a:prstClr val="black">
                    <a:lumMod val="65000"/>
                    <a:lumOff val="35000"/>
                  </a:prstClr>
                </a:solidFill>
                <a:latin typeface="微软雅黑" panose="020B0503020204020204" pitchFamily="34" charset="-122"/>
                <a:ea typeface="微软雅黑" panose="020B0503020204020204" pitchFamily="34" charset="-122"/>
              </a:rPr>
              <a:t>RMSE = 0.5</a:t>
            </a:r>
            <a:endPar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endParaRPr>
          </a:p>
        </p:txBody>
      </p:sp>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3"/>
                                        </p:tgtEl>
                                        <p:attrNameLst>
                                          <p:attrName>style.visibility</p:attrName>
                                        </p:attrNameLst>
                                      </p:cBhvr>
                                      <p:to>
                                        <p:strVal val="visible"/>
                                      </p:to>
                                    </p:set>
                                    <p:anim calcmode="lin" valueType="num">
                                      <p:cBhvr additive="base">
                                        <p:cTn id="13" dur="500" fill="hold"/>
                                        <p:tgtEl>
                                          <p:spTgt spid="3073"/>
                                        </p:tgtEl>
                                        <p:attrNameLst>
                                          <p:attrName>ppt_x</p:attrName>
                                        </p:attrNameLst>
                                      </p:cBhvr>
                                      <p:tavLst>
                                        <p:tav tm="0">
                                          <p:val>
                                            <p:strVal val="#ppt_x"/>
                                          </p:val>
                                        </p:tav>
                                        <p:tav tm="100000">
                                          <p:val>
                                            <p:strVal val="#ppt_x"/>
                                          </p:val>
                                        </p:tav>
                                      </p:tavLst>
                                    </p:anim>
                                    <p:anim calcmode="lin" valueType="num">
                                      <p:cBhvr additive="base">
                                        <p:cTn id="14" dur="500" fill="hold"/>
                                        <p:tgtEl>
                                          <p:spTgt spid="307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075"/>
                                        </p:tgtEl>
                                        <p:attrNameLst>
                                          <p:attrName>style.visibility</p:attrName>
                                        </p:attrNameLst>
                                      </p:cBhvr>
                                      <p:to>
                                        <p:strVal val="visible"/>
                                      </p:to>
                                    </p:set>
                                    <p:anim calcmode="lin" valueType="num">
                                      <p:cBhvr additive="base">
                                        <p:cTn id="21" dur="500" fill="hold"/>
                                        <p:tgtEl>
                                          <p:spTgt spid="3075"/>
                                        </p:tgtEl>
                                        <p:attrNameLst>
                                          <p:attrName>ppt_x</p:attrName>
                                        </p:attrNameLst>
                                      </p:cBhvr>
                                      <p:tavLst>
                                        <p:tav tm="0">
                                          <p:val>
                                            <p:strVal val="#ppt_x"/>
                                          </p:val>
                                        </p:tav>
                                        <p:tav tm="100000">
                                          <p:val>
                                            <p:strVal val="#ppt_x"/>
                                          </p:val>
                                        </p:tav>
                                      </p:tavLst>
                                    </p:anim>
                                    <p:anim calcmode="lin" valueType="num">
                                      <p:cBhvr additive="base">
                                        <p:cTn id="22" dur="500" fill="hold"/>
                                        <p:tgtEl>
                                          <p:spTgt spid="307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51520" y="771550"/>
            <a:ext cx="8568952" cy="369332"/>
          </a:xfrm>
          <a:prstGeom prst="rect">
            <a:avLst/>
          </a:prstGeom>
          <a:noFill/>
        </p:spPr>
        <p:txBody>
          <a:bodyPr wrap="square" lIns="0" tIns="0" rIns="0" bIns="0" rtlCol="0">
            <a:spAutoFit/>
          </a:bodyPr>
          <a:lstStyle/>
          <a:p>
            <a:r>
              <a:rPr lang="zh-CN" altLang="en-US" sz="2400" b="1" dirty="0">
                <a:solidFill>
                  <a:srgbClr val="0E647C"/>
                </a:solidFill>
                <a:latin typeface="微软雅黑" panose="020B0503020204020204" pitchFamily="34" charset="-122"/>
                <a:ea typeface="微软雅黑" panose="020B0503020204020204" pitchFamily="34" charset="-122"/>
              </a:rPr>
              <a:t>实验结果</a:t>
            </a:r>
            <a:endParaRPr lang="en-US" altLang="zh-CN" sz="2400" b="1" dirty="0">
              <a:solidFill>
                <a:srgbClr val="0E647C"/>
              </a:solidFill>
              <a:latin typeface="微软雅黑" panose="020B0503020204020204" pitchFamily="34" charset="-122"/>
              <a:ea typeface="微软雅黑" panose="020B0503020204020204" pitchFamily="34" charset="-122"/>
            </a:endParaRPr>
          </a:p>
        </p:txBody>
      </p:sp>
      <p:sp>
        <p:nvSpPr>
          <p:cNvPr id="21" name="标题 20"/>
          <p:cNvSpPr>
            <a:spLocks noGrp="1"/>
          </p:cNvSpPr>
          <p:nvPr>
            <p:ph type="title"/>
          </p:nvPr>
        </p:nvSpPr>
        <p:spPr>
          <a:xfrm>
            <a:off x="611560" y="123478"/>
            <a:ext cx="2741856" cy="277143"/>
          </a:xfrm>
        </p:spPr>
        <p:txBody>
          <a:bodyPr/>
          <a:lstStyle/>
          <a:p>
            <a:r>
              <a:rPr lang="zh-CN" altLang="en-US" dirty="0"/>
              <a:t>实验分析</a:t>
            </a:r>
          </a:p>
        </p:txBody>
      </p:sp>
      <p:pic>
        <p:nvPicPr>
          <p:cNvPr id="4098" name="Picture 2" descr="Hybrid w/ HLDBN &#10;Hybrid w/ CB2 &#10;WS Valid &#10;0.255 &#10;0.270 &#10;Table 4: Predictive performance &#10;WS Test &#10;0.255 &#10;0.270 &#10;of our hybrid &#10;method with the features learnt by our HLDBN &#10;model and the baseline CB2 model (Root Mean &#10;Squared Error). WS stands for warm-start. &#10;WS Valid WS Test &#10;PMF &#10;Hybrid w/ HLDBN &#10;AM w/ traditional features &#10;AM w/ features from HLDBN &#10;0.0109 &#10;0.0132 &#10;0.0108 &#10;0.0123 &#10;0.0110 &#10;0.0131 &#10;0.0108 &#10;0.0120 &#10;Table 5: Comparison between hybrid methods us- &#10;ing features learnt from HLDBN and traditional fea- &#10;tures (mean Average Precision)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23728" y="1140882"/>
            <a:ext cx="4392488" cy="36594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9144000" cy="5143498"/>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07654"/>
            <a:ext cx="9144000" cy="1636776"/>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310128"/>
            <a:ext cx="9144000" cy="1833372"/>
          </a:xfrm>
          <a:prstGeom prst="rect">
            <a:avLst/>
          </a:prstGeom>
        </p:spPr>
      </p:pic>
      <p:sp>
        <p:nvSpPr>
          <p:cNvPr id="13" name="TextBox 7"/>
          <p:cNvSpPr>
            <a:spLocks noChangeArrowheads="1"/>
          </p:cNvSpPr>
          <p:nvPr/>
        </p:nvSpPr>
        <p:spPr bwMode="auto">
          <a:xfrm>
            <a:off x="2339752" y="1995686"/>
            <a:ext cx="4968552"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45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演示完毕 感谢聆听</a:t>
            </a:r>
          </a:p>
        </p:txBody>
      </p:sp>
      <p:sp>
        <p:nvSpPr>
          <p:cNvPr id="16" name="矩形 15"/>
          <p:cNvSpPr/>
          <p:nvPr/>
        </p:nvSpPr>
        <p:spPr>
          <a:xfrm>
            <a:off x="0" y="3300784"/>
            <a:ext cx="9144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0" y="3300784"/>
            <a:ext cx="3819668"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par>
                                <p:cTn id="17" presetID="2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集体智慧与协同过滤</a:t>
            </a:r>
            <a:endParaRPr lang="x-none" altLang="zh-CN"/>
          </a:p>
        </p:txBody>
      </p:sp>
      <p:sp>
        <p:nvSpPr>
          <p:cNvPr id="3" name="文本框 2"/>
          <p:cNvSpPr txBox="1"/>
          <p:nvPr/>
        </p:nvSpPr>
        <p:spPr>
          <a:xfrm>
            <a:off x="344170" y="716280"/>
            <a:ext cx="8425815" cy="3429635"/>
          </a:xfrm>
          <a:prstGeom prst="rect">
            <a:avLst/>
          </a:prstGeom>
          <a:noFill/>
        </p:spPr>
        <p:txBody>
          <a:bodyPr wrap="square" lIns="0" tIns="0" rIns="0" bIns="0" rtlCol="0" anchor="t">
            <a:spAutoFit/>
          </a:bodyPr>
          <a:p>
            <a:r>
              <a:rPr lang="x-none" altLang="zh-CN" sz="1600" b="1" dirty="0" smtClean="0">
                <a:solidFill>
                  <a:schemeClr val="accent6"/>
                </a:solidFill>
                <a:latin typeface="微软雅黑" panose="020B0503020204020204" pitchFamily="34" charset="-122"/>
                <a:ea typeface="微软雅黑" panose="020B0503020204020204" pitchFamily="34" charset="-122"/>
              </a:rPr>
              <a:t>    提到协同过滤，首先需要提到一个概念：集体智慧（Collective Intelligence）</a:t>
            </a:r>
            <a:endParaRPr lang="x-none" altLang="zh-CN" sz="1600" b="1" dirty="0" smtClean="0">
              <a:solidFill>
                <a:schemeClr val="accent6"/>
              </a:solidFill>
              <a:latin typeface="微软雅黑" panose="020B0503020204020204" pitchFamily="34" charset="-122"/>
              <a:ea typeface="微软雅黑" panose="020B0503020204020204" pitchFamily="34" charset="-122"/>
            </a:endParaRPr>
          </a:p>
          <a:p>
            <a:endParaRPr lang="x-none" altLang="zh-CN" sz="1600" b="1" dirty="0" smtClean="0">
              <a:solidFill>
                <a:schemeClr val="accent6"/>
              </a:solidFill>
              <a:latin typeface="微软雅黑" panose="020B0503020204020204" pitchFamily="34" charset="-122"/>
              <a:ea typeface="微软雅黑" panose="020B0503020204020204" pitchFamily="34" charset="-122"/>
            </a:endParaRPr>
          </a:p>
          <a:p>
            <a:r>
              <a:rPr lang="zh-CN" altLang="en-US" sz="1600" b="1" dirty="0" smtClean="0">
                <a:solidFill>
                  <a:schemeClr val="accent6"/>
                </a:solidFill>
                <a:latin typeface="微软雅黑" panose="020B0503020204020204" pitchFamily="34" charset="-122"/>
                <a:ea typeface="微软雅黑" panose="020B0503020204020204" pitchFamily="34" charset="-122"/>
              </a:rPr>
              <a:t>    集体智慧是指在大量的人群的行为和数据中收集答案，帮助你对整个人群得到统计意义上的结论，这些结论是我们在单个个体上无法得到的，它往往是某种趋势或者人群中共性的部分。</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a:p>
            <a:endParaRPr lang="zh-CN" altLang="en-US" sz="1600" b="1" dirty="0" smtClean="0">
              <a:solidFill>
                <a:schemeClr val="accent6"/>
              </a:solidFill>
              <a:latin typeface="微软雅黑" panose="020B0503020204020204" pitchFamily="34" charset="-122"/>
              <a:ea typeface="微软雅黑" panose="020B0503020204020204" pitchFamily="34" charset="-122"/>
            </a:endParaRPr>
          </a:p>
          <a:p>
            <a:r>
              <a:rPr lang="zh-CN" altLang="en-US" sz="1600" b="1" dirty="0" smtClean="0">
                <a:solidFill>
                  <a:schemeClr val="accent6"/>
                </a:solidFill>
                <a:latin typeface="微软雅黑" panose="020B0503020204020204" pitchFamily="34" charset="-122"/>
                <a:ea typeface="微软雅黑" panose="020B0503020204020204" pitchFamily="34" charset="-122"/>
              </a:rPr>
              <a:t>    协同过滤是利用集体智慧的一个典型方法。</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a:p>
            <a:endParaRPr lang="zh-CN" altLang="en-US" sz="1600" b="1" dirty="0" smtClean="0">
              <a:solidFill>
                <a:schemeClr val="accent6"/>
              </a:solidFill>
              <a:latin typeface="微软雅黑" panose="020B0503020204020204" pitchFamily="34" charset="-122"/>
              <a:ea typeface="微软雅黑" panose="020B0503020204020204" pitchFamily="34" charset="-122"/>
            </a:endParaRPr>
          </a:p>
          <a:p>
            <a:r>
              <a:rPr lang="zh-CN" altLang="en-US" sz="1600" b="1" dirty="0" smtClean="0">
                <a:solidFill>
                  <a:schemeClr val="accent6"/>
                </a:solidFill>
                <a:latin typeface="微软雅黑" panose="020B0503020204020204" pitchFamily="34" charset="-122"/>
                <a:ea typeface="微软雅黑" panose="020B0503020204020204" pitchFamily="34" charset="-122"/>
              </a:rPr>
              <a:t>    协同过滤一般是在海量的用户中发掘出一小部分和你品位比较类似的，在协同过滤中，这些用户成为邻居，然后根据他们喜欢的其他东西组织成一个排序的目录作为推荐给你。</a:t>
            </a:r>
            <a:endParaRPr lang="zh-CN" altLang="en-US" sz="1600" b="1" dirty="0" smtClean="0">
              <a:solidFill>
                <a:schemeClr val="accent6"/>
              </a:solidFill>
              <a:latin typeface="微软雅黑" panose="020B0503020204020204" pitchFamily="34" charset="-122"/>
              <a:ea typeface="微软雅黑" panose="020B0503020204020204" pitchFamily="34" charset="-122"/>
            </a:endParaRPr>
          </a:p>
          <a:p>
            <a:endParaRPr lang="zh-CN" altLang="en-US" sz="1600" b="1" dirty="0" smtClean="0">
              <a:solidFill>
                <a:schemeClr val="accent6"/>
              </a:solidFill>
              <a:latin typeface="微软雅黑" panose="020B0503020204020204" pitchFamily="34" charset="-122"/>
              <a:ea typeface="微软雅黑" panose="020B0503020204020204" pitchFamily="34" charset="-122"/>
            </a:endParaRPr>
          </a:p>
          <a:p>
            <a:r>
              <a:rPr lang="zh-CN" altLang="en-US" sz="1600" b="1" dirty="0" smtClean="0">
                <a:solidFill>
                  <a:schemeClr val="accent6"/>
                </a:solidFill>
                <a:latin typeface="微软雅黑" panose="020B0503020204020204" pitchFamily="34" charset="-122"/>
                <a:ea typeface="微软雅黑" panose="020B0503020204020204" pitchFamily="34" charset="-122"/>
              </a:rPr>
              <a:t>    </a:t>
            </a:r>
            <a:r>
              <a:rPr lang="x-none" altLang="zh-CN" sz="1600" b="1" dirty="0" smtClean="0">
                <a:solidFill>
                  <a:schemeClr val="accent6"/>
                </a:solidFill>
                <a:latin typeface="微软雅黑" panose="020B0503020204020204" pitchFamily="34" charset="-122"/>
                <a:ea typeface="微软雅黑" panose="020B0503020204020204" pitchFamily="34" charset="-122"/>
              </a:rPr>
              <a:t>我们的项目基于movielens-1M数据集，因而我们的推荐系统是基于用户评分来达到推荐的目的。</a:t>
            </a:r>
            <a:endParaRPr lang="x-none" altLang="zh-CN" sz="1600" b="1" dirty="0" smtClean="0">
              <a:solidFill>
                <a:schemeClr val="accent6"/>
              </a:solidFill>
              <a:latin typeface="微软雅黑" panose="020B0503020204020204" pitchFamily="34" charset="-122"/>
              <a:ea typeface="微软雅黑" panose="020B0503020204020204" pitchFamily="34" charset="-122"/>
            </a:endParaRPr>
          </a:p>
          <a:p>
            <a:endParaRPr lang="x-none" altLang="zh-CN" sz="1600" b="1" dirty="0" smtClean="0">
              <a:solidFill>
                <a:schemeClr val="accent6"/>
              </a:solidFill>
              <a:latin typeface="微软雅黑" panose="020B0503020204020204" pitchFamily="34" charset="-122"/>
              <a:ea typeface="微软雅黑" panose="020B0503020204020204" pitchFamily="34" charset="-122"/>
            </a:endParaRPr>
          </a:p>
          <a:p>
            <a:r>
              <a:rPr lang="x-none" altLang="zh-CN" sz="1600" b="1" dirty="0" smtClean="0">
                <a:solidFill>
                  <a:schemeClr val="accent6"/>
                </a:solidFill>
                <a:latin typeface="微软雅黑" panose="020B0503020204020204" pitchFamily="34" charset="-122"/>
                <a:ea typeface="微软雅黑" panose="020B0503020204020204" pitchFamily="34" charset="-122"/>
              </a:rPr>
              <a:t>    在这期间会我们分析多种协同过滤方法，并比较他们的优劣。</a:t>
            </a:r>
            <a:endParaRPr lang="x-none" altLang="zh-CN" sz="1600" b="1" dirty="0" smtClean="0">
              <a:solidFill>
                <a:schemeClr val="accent6"/>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96464" y="1615712"/>
            <a:ext cx="775136" cy="230832"/>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endParaRPr lang="en-US" altLang="zh-CN" sz="100" dirty="0">
              <a:solidFill>
                <a:schemeClr val="bg1"/>
              </a:solidFill>
            </a:endParaRP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endParaRPr lang="en-US" altLang="zh-CN" sz="100" dirty="0">
              <a:solidFill>
                <a:schemeClr val="bg1"/>
              </a:solidFill>
            </a:endParaRP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endParaRPr lang="en-US" altLang="zh-CN" sz="100" dirty="0">
              <a:solidFill>
                <a:schemeClr val="bg1"/>
              </a:solidFill>
            </a:endParaRP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endParaRPr lang="en-US" altLang="zh-CN" sz="100" dirty="0">
              <a:solidFill>
                <a:schemeClr val="bg1"/>
              </a:solidFill>
            </a:endParaRP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endParaRPr lang="en-US" altLang="zh-CN" sz="100" dirty="0">
              <a:solidFill>
                <a:schemeClr val="bg1"/>
              </a:solidFill>
            </a:endParaRP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endParaRPr lang="en-US" altLang="zh-CN" sz="100" dirty="0">
              <a:solidFill>
                <a:schemeClr val="bg1"/>
              </a:solidFill>
            </a:endParaRP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endParaRPr lang="en-US" altLang="zh-CN" sz="100" dirty="0">
              <a:solidFill>
                <a:schemeClr val="bg1"/>
              </a:solidFill>
            </a:endParaRPr>
          </a:p>
          <a:p>
            <a:pPr lvl="0"/>
            <a:r>
              <a:rPr lang="zh-CN" altLang="en-US" sz="100" dirty="0">
                <a:solidFill>
                  <a:schemeClr val="bg1"/>
                </a:solidFill>
              </a:rPr>
              <a:t>教案下载：</a:t>
            </a:r>
            <a:r>
              <a:rPr lang="en-US" altLang="zh-CN" sz="100" dirty="0">
                <a:solidFill>
                  <a:schemeClr val="bg1"/>
                </a:solidFill>
              </a:rPr>
              <a:t>www.1ppt.com/jiaoan/        PPT</a:t>
            </a:r>
            <a:r>
              <a:rPr lang="zh-CN" altLang="en-US" sz="100" dirty="0">
                <a:solidFill>
                  <a:schemeClr val="bg1"/>
                </a:solidFill>
              </a:rPr>
              <a:t>论坛：</a:t>
            </a:r>
            <a:r>
              <a:rPr lang="en-US" altLang="zh-CN" sz="100" dirty="0">
                <a:solidFill>
                  <a:schemeClr val="bg1"/>
                </a:solidFill>
              </a:rPr>
              <a:t>www.1ppt.cn</a:t>
            </a:r>
            <a:endParaRPr lang="en-US" altLang="zh-CN" sz="100" dirty="0">
              <a:solidFill>
                <a:schemeClr val="bg1"/>
              </a:solidFill>
            </a:endParaRPr>
          </a:p>
          <a:p>
            <a:pPr lvl="0"/>
            <a:r>
              <a:rPr lang="en-US" altLang="zh-CN" sz="100" dirty="0">
                <a:solidFill>
                  <a:schemeClr val="bg1"/>
                </a:solidFill>
              </a:rPr>
              <a:t> </a:t>
            </a:r>
            <a:endParaRPr lang="zh-CN" altLang="en-US" sz="100" dirty="0">
              <a:solidFill>
                <a:schemeClr val="bg1"/>
              </a:solidFill>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4" y="0"/>
            <a:ext cx="9144000" cy="5143500"/>
          </a:xfrm>
          <a:prstGeom prst="rect">
            <a:avLst/>
          </a:prstGeom>
          <a:pattFill prst="pct5">
            <a:fgClr>
              <a:schemeClr val="accent1"/>
            </a:fgClr>
            <a:bgClr>
              <a:schemeClr val="bg1"/>
            </a:bgClr>
          </a:pattFill>
        </p:spPr>
      </p:pic>
      <p:sp>
        <p:nvSpPr>
          <p:cNvPr id="6" name="矩形 5"/>
          <p:cNvSpPr/>
          <p:nvPr/>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endParaRPr lang="en-US" altLang="zh-CN" sz="2000" dirty="0">
              <a:solidFill>
                <a:schemeClr val="bg1"/>
              </a:solidFill>
              <a:latin typeface="微软雅黑" panose="020B0503020204020204" pitchFamily="34" charset="-122"/>
              <a:ea typeface="微软雅黑" panose="020B0503020204020204" pitchFamily="34" charset="-122"/>
            </a:endParaRPr>
          </a:p>
          <a:p>
            <a:pPr marL="0" lvl="1" algn="ctr"/>
            <a:endParaRPr lang="en-US" altLang="zh-CN" sz="2000" dirty="0">
              <a:solidFill>
                <a:schemeClr val="bg1"/>
              </a:solidFill>
              <a:latin typeface="微软雅黑" panose="020B0503020204020204" pitchFamily="34" charset="-122"/>
              <a:ea typeface="微软雅黑" panose="020B0503020204020204" pitchFamily="34" charset="-122"/>
            </a:endParaRPr>
          </a:p>
          <a:p>
            <a:pPr marL="0" lvl="1" algn="ctr"/>
            <a:endParaRPr lang="en-US" altLang="zh-CN" sz="2000" dirty="0">
              <a:solidFill>
                <a:schemeClr val="bg1"/>
              </a:solidFill>
              <a:latin typeface="微软雅黑" panose="020B0503020204020204" pitchFamily="34" charset="-122"/>
              <a:ea typeface="微软雅黑" panose="020B0503020204020204" pitchFamily="34" charset="-122"/>
            </a:endParaRPr>
          </a:p>
          <a:p>
            <a:pPr marL="0" lvl="1" algn="ctr"/>
            <a:endParaRPr lang="zh-CN" altLang="en-US" sz="2000" dirty="0">
              <a:solidFill>
                <a:schemeClr val="bg1"/>
              </a:solidFill>
              <a:latin typeface="微软雅黑" panose="020B0503020204020204" pitchFamily="34" charset="-122"/>
              <a:ea typeface="微软雅黑" panose="020B0503020204020204" pitchFamily="34" charset="-122"/>
            </a:endParaRPr>
          </a:p>
          <a:p>
            <a:pPr algn="ctr"/>
            <a:endParaRPr lang="zh-CN" altLang="en-US" dirty="0"/>
          </a:p>
        </p:txBody>
      </p:sp>
      <p:sp>
        <p:nvSpPr>
          <p:cNvPr id="12" name="文本框 9"/>
          <p:cNvSpPr txBox="1"/>
          <p:nvPr/>
        </p:nvSpPr>
        <p:spPr>
          <a:xfrm>
            <a:off x="2851004" y="3100630"/>
            <a:ext cx="3665212" cy="623248"/>
          </a:xfrm>
          <a:prstGeom prst="rect">
            <a:avLst/>
          </a:prstGeom>
          <a:noFill/>
        </p:spPr>
        <p:txBody>
          <a:bodyPr wrap="square" lIns="68580" tIns="34290" rIns="68580" bIns="34290" rtlCol="0">
            <a:spAutoFit/>
          </a:bodyPr>
          <a:lstStyle/>
          <a:p>
            <a:pPr marL="0" lvl="1" algn="ctr"/>
            <a:r>
              <a:rPr lang="zh-CN" altLang="en-US" sz="3600" b="1" spc="300" dirty="0">
                <a:solidFill>
                  <a:schemeClr val="bg1"/>
                </a:solidFill>
                <a:latin typeface="微软雅黑" panose="020B0503020204020204" pitchFamily="34" charset="-122"/>
                <a:ea typeface="微软雅黑" panose="020B0503020204020204" pitchFamily="34" charset="-122"/>
              </a:rPr>
              <a:t>相关工作</a:t>
            </a:r>
          </a:p>
        </p:txBody>
      </p:sp>
      <p:sp>
        <p:nvSpPr>
          <p:cNvPr id="8" name="Freeform 5"/>
          <p:cNvSpPr/>
          <p:nvPr/>
        </p:nvSpPr>
        <p:spPr bwMode="auto">
          <a:xfrm>
            <a:off x="3923928" y="1658444"/>
            <a:ext cx="1296144" cy="113091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9" name="KSO_Shape"/>
          <p:cNvSpPr/>
          <p:nvPr/>
        </p:nvSpPr>
        <p:spPr bwMode="auto">
          <a:xfrm>
            <a:off x="4139952" y="1812310"/>
            <a:ext cx="864096" cy="759440"/>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51460" y="771525"/>
            <a:ext cx="6062980" cy="2721610"/>
          </a:xfrm>
          <a:prstGeom prst="rect">
            <a:avLst/>
          </a:prstGeom>
          <a:noFill/>
        </p:spPr>
        <p:txBody>
          <a:bodyPr wrap="square" lIns="0" tIns="0" rIns="0" bIns="0" rtlCol="0">
            <a:spAutoFit/>
          </a:bodyPr>
          <a:lstStyle/>
          <a:p>
            <a:r>
              <a:rPr lang="x-none" altLang="zh-CN" sz="2400" b="1" dirty="0">
                <a:solidFill>
                  <a:srgbClr val="0E647C"/>
                </a:solidFill>
                <a:latin typeface="微软雅黑" panose="020B0503020204020204" pitchFamily="34" charset="-122"/>
                <a:ea typeface="微软雅黑" panose="020B0503020204020204" pitchFamily="34" charset="-122"/>
              </a:rPr>
              <a:t>我们采用的协同过滤方法如下</a:t>
            </a:r>
            <a:endParaRPr lang="x-none" altLang="zh-CN" sz="2400" b="1" dirty="0">
              <a:solidFill>
                <a:srgbClr val="0E647C"/>
              </a:solidFill>
              <a:latin typeface="微软雅黑" panose="020B0503020204020204" pitchFamily="34" charset="-122"/>
              <a:ea typeface="微软雅黑" panose="020B0503020204020204" pitchFamily="34" charset="-122"/>
            </a:endParaRPr>
          </a:p>
          <a:p>
            <a:endParaRPr lang="zh-CN" altLang="zh-CN" dirty="0">
              <a:solidFill>
                <a:prstClr val="black">
                  <a:lumMod val="65000"/>
                  <a:lumOff val="35000"/>
                </a:prstClr>
              </a:solidFill>
              <a:latin typeface="微软雅黑" panose="020B0503020204020204" pitchFamily="34" charset="-122"/>
              <a:ea typeface="微软雅黑" panose="020B0503020204020204" pitchFamily="34" charset="-122"/>
            </a:endParaRPr>
          </a:p>
          <a:p>
            <a:pPr marL="742950" lvl="1" indent="-285750">
              <a:lnSpc>
                <a:spcPct val="150000"/>
              </a:lnSpc>
              <a:buFont typeface="Wingdings" charset="2"/>
              <a:buChar char="Ø"/>
              <a:defRPr/>
            </a:pPr>
            <a:r>
              <a:rPr lang="x-none" altLang="en-US" sz="2400" dirty="0">
                <a:solidFill>
                  <a:prstClr val="black">
                    <a:lumMod val="65000"/>
                    <a:lumOff val="35000"/>
                  </a:prstClr>
                </a:solidFill>
                <a:latin typeface="微软雅黑" panose="020B0503020204020204" pitchFamily="34" charset="-122"/>
                <a:ea typeface="微软雅黑" panose="020B0503020204020204" pitchFamily="34" charset="-122"/>
              </a:rPr>
              <a:t>基于用户的 CF</a:t>
            </a:r>
            <a:endParaRPr lang="x-none" altLang="en-US" sz="2400" dirty="0">
              <a:solidFill>
                <a:prstClr val="black">
                  <a:lumMod val="65000"/>
                  <a:lumOff val="35000"/>
                </a:prstClr>
              </a:solidFill>
              <a:latin typeface="微软雅黑" panose="020B0503020204020204" pitchFamily="34" charset="-122"/>
              <a:ea typeface="微软雅黑" panose="020B0503020204020204" pitchFamily="34" charset="-122"/>
            </a:endParaRPr>
          </a:p>
          <a:p>
            <a:pPr marL="742950" lvl="1" indent="-285750">
              <a:lnSpc>
                <a:spcPct val="150000"/>
              </a:lnSpc>
              <a:buFont typeface="Wingdings" charset="2"/>
              <a:buChar char="Ø"/>
              <a:defRPr/>
            </a:pPr>
            <a:r>
              <a:rPr lang="x-none" altLang="en-US" sz="2400" dirty="0">
                <a:solidFill>
                  <a:prstClr val="black">
                    <a:lumMod val="65000"/>
                    <a:lumOff val="35000"/>
                  </a:prstClr>
                </a:solidFill>
                <a:latin typeface="微软雅黑" panose="020B0503020204020204" pitchFamily="34" charset="-122"/>
                <a:ea typeface="微软雅黑" panose="020B0503020204020204" pitchFamily="34" charset="-122"/>
              </a:rPr>
              <a:t>基于物品的 CF</a:t>
            </a:r>
            <a:endParaRPr lang="x-none" altLang="en-US" sz="2400" dirty="0">
              <a:solidFill>
                <a:prstClr val="black">
                  <a:lumMod val="65000"/>
                  <a:lumOff val="35000"/>
                </a:prstClr>
              </a:solidFill>
              <a:latin typeface="微软雅黑" panose="020B0503020204020204" pitchFamily="34" charset="-122"/>
              <a:ea typeface="微软雅黑" panose="020B0503020204020204" pitchFamily="34" charset="-122"/>
            </a:endParaRPr>
          </a:p>
          <a:p>
            <a:pPr marL="742950" lvl="1" indent="-285750">
              <a:lnSpc>
                <a:spcPct val="150000"/>
              </a:lnSpc>
              <a:buFont typeface="Wingdings" charset="2"/>
              <a:buChar char="Ø"/>
              <a:defRPr/>
            </a:pPr>
            <a:r>
              <a:rPr lang="x-none" altLang="zh-CN" sz="2400" dirty="0">
                <a:solidFill>
                  <a:prstClr val="black">
                    <a:lumMod val="65000"/>
                    <a:lumOff val="35000"/>
                  </a:prstClr>
                </a:solidFill>
                <a:latin typeface="微软雅黑" panose="020B0503020204020204" pitchFamily="34" charset="-122"/>
                <a:ea typeface="微软雅黑" panose="020B0503020204020204" pitchFamily="34" charset="-122"/>
              </a:rPr>
              <a:t>基于K近邻的 CF</a:t>
            </a:r>
            <a:endParaRPr lang="x-none" altLang="zh-CN" sz="2400" dirty="0">
              <a:solidFill>
                <a:prstClr val="black">
                  <a:lumMod val="65000"/>
                  <a:lumOff val="35000"/>
                </a:prstClr>
              </a:solidFill>
              <a:latin typeface="微软雅黑" panose="020B0503020204020204" pitchFamily="34" charset="-122"/>
              <a:ea typeface="微软雅黑" panose="020B0503020204020204" pitchFamily="34" charset="-122"/>
            </a:endParaRPr>
          </a:p>
          <a:p>
            <a:pPr marL="742950" lvl="1" indent="-285750">
              <a:lnSpc>
                <a:spcPct val="150000"/>
              </a:lnSpc>
              <a:buFont typeface="Wingdings" charset="2"/>
              <a:buChar char="Ø"/>
              <a:defRPr/>
            </a:pPr>
            <a:r>
              <a:rPr lang="x-none"/>
              <a:t>基于受限玻尔兹曼机的 CF</a:t>
            </a:r>
            <a:endParaRPr lang="x-none"/>
          </a:p>
        </p:txBody>
      </p:sp>
      <p:sp>
        <p:nvSpPr>
          <p:cNvPr id="21" name="标题 20"/>
          <p:cNvSpPr>
            <a:spLocks noGrp="1"/>
          </p:cNvSpPr>
          <p:nvPr>
            <p:ph type="title"/>
          </p:nvPr>
        </p:nvSpPr>
        <p:spPr>
          <a:xfrm>
            <a:off x="611560" y="123478"/>
            <a:ext cx="2741856" cy="277143"/>
          </a:xfrm>
        </p:spPr>
        <p:txBody>
          <a:bodyPr/>
          <a:lstStyle/>
          <a:p>
            <a:r>
              <a:rPr lang="zh-CN" altLang="en-US" dirty="0"/>
              <a:t>相关工作</a:t>
            </a:r>
          </a:p>
        </p:txBody>
      </p:sp>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96464" y="1615712"/>
            <a:ext cx="775136" cy="230832"/>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endParaRPr lang="en-US" altLang="zh-CN" sz="100" dirty="0">
              <a:solidFill>
                <a:schemeClr val="bg1"/>
              </a:solidFill>
            </a:endParaRP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endParaRPr lang="en-US" altLang="zh-CN" sz="100" dirty="0">
              <a:solidFill>
                <a:schemeClr val="bg1"/>
              </a:solidFill>
            </a:endParaRP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endParaRPr lang="en-US" altLang="zh-CN" sz="100" dirty="0">
              <a:solidFill>
                <a:schemeClr val="bg1"/>
              </a:solidFill>
            </a:endParaRP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endParaRPr lang="en-US" altLang="zh-CN" sz="100" dirty="0">
              <a:solidFill>
                <a:schemeClr val="bg1"/>
              </a:solidFill>
            </a:endParaRP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endParaRPr lang="en-US" altLang="zh-CN" sz="100" dirty="0">
              <a:solidFill>
                <a:schemeClr val="bg1"/>
              </a:solidFill>
            </a:endParaRP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endParaRPr lang="en-US" altLang="zh-CN" sz="100" dirty="0">
              <a:solidFill>
                <a:schemeClr val="bg1"/>
              </a:solidFill>
            </a:endParaRP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endParaRPr lang="en-US" altLang="zh-CN" sz="100" dirty="0">
              <a:solidFill>
                <a:schemeClr val="bg1"/>
              </a:solidFill>
            </a:endParaRPr>
          </a:p>
          <a:p>
            <a:pPr lvl="0"/>
            <a:r>
              <a:rPr lang="zh-CN" altLang="en-US" sz="100" dirty="0">
                <a:solidFill>
                  <a:schemeClr val="bg1"/>
                </a:solidFill>
              </a:rPr>
              <a:t>教案下载：</a:t>
            </a:r>
            <a:r>
              <a:rPr lang="en-US" altLang="zh-CN" sz="100" dirty="0">
                <a:solidFill>
                  <a:schemeClr val="bg1"/>
                </a:solidFill>
              </a:rPr>
              <a:t>www.1ppt.com/jiaoan/        PPT</a:t>
            </a:r>
            <a:r>
              <a:rPr lang="zh-CN" altLang="en-US" sz="100" dirty="0">
                <a:solidFill>
                  <a:schemeClr val="bg1"/>
                </a:solidFill>
              </a:rPr>
              <a:t>论坛：</a:t>
            </a:r>
            <a:r>
              <a:rPr lang="en-US" altLang="zh-CN" sz="100" dirty="0">
                <a:solidFill>
                  <a:schemeClr val="bg1"/>
                </a:solidFill>
              </a:rPr>
              <a:t>www.1ppt.cn</a:t>
            </a:r>
            <a:endParaRPr lang="en-US" altLang="zh-CN" sz="100" dirty="0">
              <a:solidFill>
                <a:schemeClr val="bg1"/>
              </a:solidFill>
            </a:endParaRPr>
          </a:p>
          <a:p>
            <a:pPr lvl="0"/>
            <a:r>
              <a:rPr lang="en-US" altLang="zh-CN" sz="100" dirty="0">
                <a:solidFill>
                  <a:schemeClr val="bg1"/>
                </a:solidFill>
              </a:rPr>
              <a:t> </a:t>
            </a:r>
            <a:endParaRPr lang="zh-CN" altLang="en-US" sz="100" dirty="0">
              <a:solidFill>
                <a:schemeClr val="bg1"/>
              </a:solidFill>
            </a:endParaRPr>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4" y="0"/>
            <a:ext cx="9144000" cy="5143500"/>
          </a:xfrm>
          <a:prstGeom prst="rect">
            <a:avLst/>
          </a:prstGeom>
          <a:pattFill prst="pct5">
            <a:fgClr>
              <a:schemeClr val="accent1"/>
            </a:fgClr>
            <a:bgClr>
              <a:schemeClr val="bg1"/>
            </a:bgClr>
          </a:pattFill>
        </p:spPr>
      </p:pic>
      <p:sp>
        <p:nvSpPr>
          <p:cNvPr id="6" name="矩形 5"/>
          <p:cNvSpPr/>
          <p:nvPr/>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endParaRPr lang="en-US" altLang="zh-CN" sz="2000" dirty="0">
              <a:solidFill>
                <a:schemeClr val="bg1"/>
              </a:solidFill>
              <a:latin typeface="微软雅黑" panose="020B0503020204020204" pitchFamily="34" charset="-122"/>
              <a:ea typeface="微软雅黑" panose="020B0503020204020204" pitchFamily="34" charset="-122"/>
            </a:endParaRPr>
          </a:p>
          <a:p>
            <a:pPr marL="0" lvl="1" algn="ctr"/>
            <a:endParaRPr lang="en-US" altLang="zh-CN" sz="2000" dirty="0">
              <a:solidFill>
                <a:schemeClr val="bg1"/>
              </a:solidFill>
              <a:latin typeface="微软雅黑" panose="020B0503020204020204" pitchFamily="34" charset="-122"/>
              <a:ea typeface="微软雅黑" panose="020B0503020204020204" pitchFamily="34" charset="-122"/>
            </a:endParaRPr>
          </a:p>
          <a:p>
            <a:pPr marL="0" lvl="1" algn="ctr"/>
            <a:endParaRPr lang="en-US" altLang="zh-CN" sz="2000" dirty="0">
              <a:solidFill>
                <a:schemeClr val="bg1"/>
              </a:solidFill>
              <a:latin typeface="微软雅黑" panose="020B0503020204020204" pitchFamily="34" charset="-122"/>
              <a:ea typeface="微软雅黑" panose="020B0503020204020204" pitchFamily="34" charset="-122"/>
            </a:endParaRPr>
          </a:p>
          <a:p>
            <a:pPr marL="0" lvl="1" algn="ctr"/>
            <a:endParaRPr lang="zh-CN" altLang="en-US" sz="2000" dirty="0">
              <a:solidFill>
                <a:schemeClr val="bg1"/>
              </a:solidFill>
              <a:latin typeface="微软雅黑" panose="020B0503020204020204" pitchFamily="34" charset="-122"/>
              <a:ea typeface="微软雅黑" panose="020B0503020204020204" pitchFamily="34" charset="-122"/>
            </a:endParaRPr>
          </a:p>
          <a:p>
            <a:pPr algn="ctr"/>
            <a:endParaRPr lang="zh-CN" altLang="en-US" dirty="0"/>
          </a:p>
        </p:txBody>
      </p:sp>
      <p:sp>
        <p:nvSpPr>
          <p:cNvPr id="12" name="文本框 9"/>
          <p:cNvSpPr txBox="1"/>
          <p:nvPr/>
        </p:nvSpPr>
        <p:spPr>
          <a:xfrm>
            <a:off x="2851004" y="3100630"/>
            <a:ext cx="3665212" cy="653415"/>
          </a:xfrm>
          <a:prstGeom prst="rect">
            <a:avLst/>
          </a:prstGeom>
          <a:noFill/>
        </p:spPr>
        <p:txBody>
          <a:bodyPr wrap="square" lIns="68580" tIns="34290" rIns="68580" bIns="34290" rtlCol="0">
            <a:spAutoFit/>
          </a:bodyPr>
          <a:lstStyle/>
          <a:p>
            <a:pPr marL="0" lvl="1" algn="ctr"/>
            <a:r>
              <a:rPr lang="x-none" altLang="zh-CN" sz="3600" b="1" spc="300" dirty="0">
                <a:solidFill>
                  <a:schemeClr val="bg1"/>
                </a:solidFill>
                <a:latin typeface="微软雅黑" panose="020B0503020204020204" pitchFamily="34" charset="-122"/>
                <a:ea typeface="微软雅黑" panose="020B0503020204020204" pitchFamily="34" charset="-122"/>
              </a:rPr>
              <a:t>采用</a:t>
            </a:r>
            <a:r>
              <a:rPr lang="zh-CN" altLang="en-US" sz="3600" b="1" spc="300" dirty="0">
                <a:solidFill>
                  <a:schemeClr val="bg1"/>
                </a:solidFill>
                <a:latin typeface="微软雅黑" panose="020B0503020204020204" pitchFamily="34" charset="-122"/>
                <a:ea typeface="微软雅黑" panose="020B0503020204020204" pitchFamily="34" charset="-122"/>
              </a:rPr>
              <a:t>模型</a:t>
            </a:r>
          </a:p>
        </p:txBody>
      </p:sp>
      <p:sp>
        <p:nvSpPr>
          <p:cNvPr id="11" name="Freeform 5"/>
          <p:cNvSpPr/>
          <p:nvPr/>
        </p:nvSpPr>
        <p:spPr bwMode="auto">
          <a:xfrm>
            <a:off x="3923928" y="1681008"/>
            <a:ext cx="1296144" cy="113933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13" name="KSO_Shape"/>
          <p:cNvSpPr/>
          <p:nvPr/>
        </p:nvSpPr>
        <p:spPr bwMode="auto">
          <a:xfrm>
            <a:off x="4139952" y="1863886"/>
            <a:ext cx="870468" cy="85188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51520" y="771550"/>
            <a:ext cx="8568952" cy="5120640"/>
          </a:xfrm>
          <a:prstGeom prst="rect">
            <a:avLst/>
          </a:prstGeom>
          <a:noFill/>
        </p:spPr>
        <p:txBody>
          <a:bodyPr wrap="square" lIns="0" tIns="0" rIns="0" bIns="0" rtlCol="0">
            <a:spAutoFit/>
          </a:bodyPr>
          <a:lstStyle/>
          <a:p>
            <a:pPr>
              <a:lnSpc>
                <a:spcPct val="150000"/>
              </a:lnSpc>
            </a:pPr>
            <a:r>
              <a:rPr lang="zh-CN" altLang="en-US" sz="2400" b="1" dirty="0">
                <a:solidFill>
                  <a:schemeClr val="accent1"/>
                </a:solidFill>
                <a:latin typeface="微软雅黑" panose="020B0503020204020204" pitchFamily="34" charset="-122"/>
                <a:ea typeface="微软雅黑" panose="020B0503020204020204" pitchFamily="34" charset="-122"/>
              </a:rPr>
              <a:t>基于</a:t>
            </a:r>
            <a:r>
              <a:rPr lang="x-none" altLang="zh-CN" sz="2400" b="1" dirty="0">
                <a:solidFill>
                  <a:schemeClr val="accent1"/>
                </a:solidFill>
                <a:latin typeface="微软雅黑" panose="020B0503020204020204" pitchFamily="34" charset="-122"/>
                <a:ea typeface="微软雅黑" panose="020B0503020204020204" pitchFamily="34" charset="-122"/>
              </a:rPr>
              <a:t>用户</a:t>
            </a:r>
            <a:r>
              <a:rPr lang="zh-CN" altLang="en-US" sz="2400" b="1" dirty="0">
                <a:solidFill>
                  <a:schemeClr val="accent1"/>
                </a:solidFill>
                <a:latin typeface="微软雅黑" panose="020B0503020204020204" pitchFamily="34" charset="-122"/>
                <a:ea typeface="微软雅黑" panose="020B0503020204020204" pitchFamily="34" charset="-122"/>
              </a:rPr>
              <a:t>的 </a:t>
            </a:r>
            <a:r>
              <a:rPr lang="x-none" altLang="zh-CN" sz="2400" b="1" dirty="0">
                <a:solidFill>
                  <a:schemeClr val="accent1"/>
                </a:solidFill>
                <a:latin typeface="微软雅黑" panose="020B0503020204020204" pitchFamily="34" charset="-122"/>
                <a:ea typeface="微软雅黑" panose="020B0503020204020204" pitchFamily="34" charset="-122"/>
              </a:rPr>
              <a:t>CF</a:t>
            </a:r>
            <a:endParaRPr lang="x-none" altLang="zh-CN" sz="2400" b="1" dirty="0">
              <a:solidFill>
                <a:schemeClr val="accent1"/>
              </a:solidFill>
              <a:latin typeface="微软雅黑" panose="020B0503020204020204" pitchFamily="34" charset="-122"/>
              <a:ea typeface="微软雅黑" panose="020B0503020204020204" pitchFamily="34" charset="-122"/>
            </a:endParaRPr>
          </a:p>
          <a:p>
            <a:pPr>
              <a:lnSpc>
                <a:spcPct val="150000"/>
              </a:lnSpc>
            </a:pPr>
            <a:br>
              <a:rPr lang="en-US" altLang="zh-CN" sz="1000" dirty="0">
                <a:solidFill>
                  <a:schemeClr val="accent1"/>
                </a:solidFill>
                <a:latin typeface="方正兰亭纤黑简体" pitchFamily="65" charset="-122"/>
                <a:ea typeface="方正兰亭纤黑简体" pitchFamily="65" charset="-122"/>
              </a:rPr>
            </a:b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x-none" altLang="zh-CN" sz="2000" b="1" dirty="0">
                <a:solidFill>
                  <a:schemeClr val="tx1">
                    <a:lumMod val="65000"/>
                    <a:lumOff val="35000"/>
                  </a:schemeClr>
                </a:solidFill>
                <a:latin typeface="微软雅黑" panose="020B0503020204020204" pitchFamily="34" charset="-122"/>
                <a:ea typeface="微软雅黑" panose="020B0503020204020204" pitchFamily="34" charset="-122"/>
              </a:rPr>
              <a:t>算法实现</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a:p>
            <a:pPr lvl="2" indent="0">
              <a:lnSpc>
                <a:spcPct val="150000"/>
              </a:lnSpc>
              <a:buFont typeface="+mj-lt"/>
              <a:buNone/>
            </a:pPr>
            <a:r>
              <a:rPr lang="x-none" altLang="en-US" dirty="0">
                <a:solidFill>
                  <a:schemeClr val="tx1">
                    <a:lumMod val="65000"/>
                    <a:lumOff val="35000"/>
                  </a:schemeClr>
                </a:solidFill>
                <a:latin typeface="微软雅黑" panose="020B0503020204020204" pitchFamily="34" charset="-122"/>
                <a:ea typeface="微软雅黑" panose="020B0503020204020204" pitchFamily="34" charset="-122"/>
              </a:rPr>
              <a:t>1.统计用户对于已看电影的评价情况</a:t>
            </a:r>
            <a:endParaRPr lang="x-none" altLang="en-US" dirty="0">
              <a:solidFill>
                <a:schemeClr val="tx1">
                  <a:lumMod val="65000"/>
                  <a:lumOff val="35000"/>
                </a:schemeClr>
              </a:solidFill>
              <a:latin typeface="微软雅黑" panose="020B0503020204020204" pitchFamily="34" charset="-122"/>
              <a:ea typeface="微软雅黑" panose="020B0503020204020204" pitchFamily="34" charset="-122"/>
            </a:endParaRPr>
          </a:p>
          <a:p>
            <a:pPr lvl="2" indent="0">
              <a:lnSpc>
                <a:spcPct val="150000"/>
              </a:lnSpc>
              <a:buFont typeface="+mj-lt"/>
              <a:buNone/>
            </a:pPr>
            <a:r>
              <a:rPr lang="x-none" altLang="en-US" dirty="0">
                <a:solidFill>
                  <a:schemeClr val="tx1">
                    <a:lumMod val="65000"/>
                    <a:lumOff val="35000"/>
                  </a:schemeClr>
                </a:solidFill>
                <a:latin typeface="微软雅黑" panose="020B0503020204020204" pitchFamily="34" charset="-122"/>
                <a:ea typeface="微软雅黑" panose="020B0503020204020204" pitchFamily="34" charset="-122"/>
              </a:rPr>
              <a:t>2.统计同一电影不同用户的评价情况</a:t>
            </a:r>
            <a:endParaRPr lang="x-none" altLang="en-US" dirty="0">
              <a:solidFill>
                <a:schemeClr val="tx1">
                  <a:lumMod val="65000"/>
                  <a:lumOff val="35000"/>
                </a:schemeClr>
              </a:solidFill>
              <a:latin typeface="微软雅黑" panose="020B0503020204020204" pitchFamily="34" charset="-122"/>
              <a:ea typeface="微软雅黑" panose="020B0503020204020204" pitchFamily="34" charset="-122"/>
            </a:endParaRPr>
          </a:p>
          <a:p>
            <a:pPr lvl="2" indent="0">
              <a:lnSpc>
                <a:spcPct val="150000"/>
              </a:lnSpc>
              <a:buFont typeface="+mj-lt"/>
              <a:buNone/>
            </a:pPr>
            <a:r>
              <a:rPr lang="x-none" altLang="en-US" dirty="0">
                <a:solidFill>
                  <a:schemeClr val="tx1">
                    <a:lumMod val="65000"/>
                    <a:lumOff val="35000"/>
                  </a:schemeClr>
                </a:solidFill>
                <a:latin typeface="微软雅黑" panose="020B0503020204020204" pitchFamily="34" charset="-122"/>
                <a:ea typeface="微软雅黑" panose="020B0503020204020204" pitchFamily="34" charset="-122"/>
              </a:rPr>
              <a:t>3.统计用户之间观看电影的重叠情况，以此计算用户相似度矩阵</a:t>
            </a:r>
            <a:endParaRPr lang="x-none" altLang="en-US" dirty="0">
              <a:solidFill>
                <a:schemeClr val="tx1">
                  <a:lumMod val="65000"/>
                  <a:lumOff val="35000"/>
                </a:schemeClr>
              </a:solidFill>
              <a:latin typeface="微软雅黑" panose="020B0503020204020204" pitchFamily="34" charset="-122"/>
              <a:ea typeface="微软雅黑" panose="020B0503020204020204" pitchFamily="34" charset="-122"/>
            </a:endParaRPr>
          </a:p>
          <a:p>
            <a:pPr lvl="2" indent="0">
              <a:lnSpc>
                <a:spcPct val="150000"/>
              </a:lnSpc>
              <a:buFont typeface="+mj-lt"/>
              <a:buNone/>
            </a:pPr>
            <a:endParaRPr lang="x-none" altLang="en-US" dirty="0">
              <a:solidFill>
                <a:schemeClr val="tx1">
                  <a:lumMod val="65000"/>
                  <a:lumOff val="35000"/>
                </a:schemeClr>
              </a:solidFill>
              <a:latin typeface="微软雅黑" panose="020B0503020204020204" pitchFamily="34" charset="-122"/>
              <a:ea typeface="微软雅黑" panose="020B0503020204020204" pitchFamily="34" charset="-122"/>
            </a:endParaRPr>
          </a:p>
          <a:p>
            <a:pPr lvl="2" indent="0">
              <a:lnSpc>
                <a:spcPct val="150000"/>
              </a:lnSpc>
              <a:buFont typeface="+mj-lt"/>
              <a:buNone/>
            </a:pPr>
            <a:endParaRPr lang="x-none" altLang="en-US" dirty="0">
              <a:solidFill>
                <a:schemeClr val="tx1">
                  <a:lumMod val="65000"/>
                  <a:lumOff val="35000"/>
                </a:schemeClr>
              </a:solidFill>
              <a:latin typeface="微软雅黑" panose="020B0503020204020204" pitchFamily="34" charset="-122"/>
              <a:ea typeface="微软雅黑" panose="020B0503020204020204" pitchFamily="34" charset="-122"/>
            </a:endParaRPr>
          </a:p>
          <a:p>
            <a:pPr lvl="2" indent="0">
              <a:lnSpc>
                <a:spcPct val="150000"/>
              </a:lnSpc>
              <a:buFont typeface="+mj-lt"/>
              <a:buNone/>
            </a:pPr>
            <a:r>
              <a:rPr lang="x-none" altLang="en-US" dirty="0">
                <a:solidFill>
                  <a:schemeClr val="tx1">
                    <a:lumMod val="65000"/>
                    <a:lumOff val="35000"/>
                  </a:schemeClr>
                </a:solidFill>
                <a:latin typeface="微软雅黑" panose="020B0503020204020204" pitchFamily="34" charset="-122"/>
                <a:ea typeface="微软雅黑" panose="020B0503020204020204" pitchFamily="34" charset="-122"/>
              </a:rPr>
              <a:t>4.根据用户用户相似度矩阵实现相应的电影推荐</a:t>
            </a:r>
            <a:endParaRPr lang="x-none" altLang="en-US" dirty="0">
              <a:solidFill>
                <a:schemeClr val="tx1">
                  <a:lumMod val="65000"/>
                  <a:lumOff val="35000"/>
                </a:schemeClr>
              </a:solidFill>
              <a:latin typeface="微软雅黑" panose="020B0503020204020204" pitchFamily="34" charset="-122"/>
              <a:ea typeface="微软雅黑" panose="020B0503020204020204" pitchFamily="34" charset="-122"/>
            </a:endParaRPr>
          </a:p>
          <a:p>
            <a:pPr lvl="2" indent="0">
              <a:lnSpc>
                <a:spcPct val="150000"/>
              </a:lnSpc>
              <a:buFont typeface="+mj-lt"/>
              <a:buNone/>
            </a:pPr>
            <a:endParaRPr lang="x-none"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a:p>
            <a:pPr lvl="2" indent="0">
              <a:lnSpc>
                <a:spcPct val="150000"/>
              </a:lnSpc>
              <a:buFont typeface="+mj-lt"/>
              <a:buNone/>
            </a:pPr>
            <a:endParaRPr lang="x-none"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ct val="150000"/>
              </a:lnSpc>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标题 20"/>
          <p:cNvSpPr>
            <a:spLocks noGrp="1"/>
          </p:cNvSpPr>
          <p:nvPr>
            <p:ph type="title"/>
          </p:nvPr>
        </p:nvSpPr>
        <p:spPr>
          <a:xfrm>
            <a:off x="611560" y="123478"/>
            <a:ext cx="2741856" cy="277143"/>
          </a:xfrm>
        </p:spPr>
        <p:txBody>
          <a:bodyPr/>
          <a:lstStyle/>
          <a:p>
            <a:r>
              <a:rPr lang="x-none"/>
              <a:t>采用模型</a:t>
            </a:r>
            <a:endParaRPr lang="x-none"/>
          </a:p>
        </p:txBody>
      </p:sp>
      <p:pic>
        <p:nvPicPr>
          <p:cNvPr id="2" name="图片 1"/>
          <p:cNvPicPr>
            <a:picLocks noChangeAspect="1"/>
          </p:cNvPicPr>
          <p:nvPr/>
        </p:nvPicPr>
        <p:blipFill>
          <a:blip r:embed="rId1"/>
          <a:stretch>
            <a:fillRect/>
          </a:stretch>
        </p:blipFill>
        <p:spPr>
          <a:xfrm>
            <a:off x="1187450" y="3435985"/>
            <a:ext cx="6282690" cy="593090"/>
          </a:xfrm>
          <a:prstGeom prst="rect">
            <a:avLst/>
          </a:prstGeom>
        </p:spPr>
      </p:pic>
    </p:spTree>
  </p:cSld>
  <p:clrMapOvr>
    <a:masterClrMapping/>
  </p:clrMapOvr>
  <p:transition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x-none" altLang="zh-CN"/>
              <a:t>评价指标</a:t>
            </a:r>
            <a:endParaRPr lang="x-none" altLang="zh-CN"/>
          </a:p>
        </p:txBody>
      </p:sp>
      <p:sp>
        <p:nvSpPr>
          <p:cNvPr id="3" name="文本框 2"/>
          <p:cNvSpPr txBox="1"/>
          <p:nvPr/>
        </p:nvSpPr>
        <p:spPr>
          <a:xfrm>
            <a:off x="299720" y="711200"/>
            <a:ext cx="8488680" cy="4161155"/>
          </a:xfrm>
          <a:prstGeom prst="rect">
            <a:avLst/>
          </a:prstGeom>
          <a:noFill/>
        </p:spPr>
        <p:txBody>
          <a:bodyPr wrap="square" lIns="0" tIns="0" rIns="0" bIns="0" rtlCol="0">
            <a:spAutoFit/>
          </a:bodyPr>
          <a:p>
            <a:r>
              <a:rPr lang="x-none" altLang="zh-CN" sz="1600" b="1" dirty="0" smtClean="0">
                <a:solidFill>
                  <a:schemeClr val="tx1"/>
                </a:solidFill>
                <a:latin typeface="微软雅黑" panose="020B0503020204020204" pitchFamily="34" charset="-122"/>
                <a:ea typeface="微软雅黑" panose="020B0503020204020204" pitchFamily="34" charset="-122"/>
              </a:rPr>
              <a:t>采用精确率（precision），召回率（recall），f1值，覆盖率（coverage）来评价我们的模型：</a:t>
            </a:r>
            <a:endParaRPr lang="x-none" altLang="zh-CN" sz="1600" b="1" dirty="0" smtClean="0">
              <a:solidFill>
                <a:schemeClr val="tx1"/>
              </a:solidFill>
              <a:latin typeface="微软雅黑" panose="020B0503020204020204" pitchFamily="34" charset="-122"/>
              <a:ea typeface="微软雅黑" panose="020B0503020204020204" pitchFamily="34" charset="-122"/>
            </a:endParaRPr>
          </a:p>
          <a:p>
            <a:r>
              <a:rPr lang="x-none" altLang="zh-CN" sz="1600" b="1" dirty="0" smtClean="0">
                <a:solidFill>
                  <a:schemeClr val="tx1"/>
                </a:solidFill>
                <a:latin typeface="微软雅黑" panose="020B0503020204020204" pitchFamily="34" charset="-122"/>
                <a:ea typeface="微软雅黑" panose="020B0503020204020204" pitchFamily="34" charset="-122"/>
              </a:rPr>
              <a:t>准确率（precision）：</a:t>
            </a:r>
            <a:endParaRPr lang="x-none" altLang="zh-CN" sz="1600" b="1" dirty="0" smtClean="0">
              <a:solidFill>
                <a:schemeClr val="tx1"/>
              </a:solidFill>
              <a:latin typeface="微软雅黑" panose="020B0503020204020204" pitchFamily="34" charset="-122"/>
              <a:ea typeface="微软雅黑" panose="020B0503020204020204" pitchFamily="34" charset="-122"/>
            </a:endParaRPr>
          </a:p>
          <a:p>
            <a:endParaRPr lang="x-none" altLang="zh-CN" sz="1600" b="1" dirty="0" smtClean="0">
              <a:solidFill>
                <a:schemeClr val="accent6"/>
              </a:solidFill>
              <a:latin typeface="微软雅黑" panose="020B0503020204020204" pitchFamily="34" charset="-122"/>
              <a:ea typeface="微软雅黑" panose="020B0503020204020204" pitchFamily="34" charset="-122"/>
            </a:endParaRPr>
          </a:p>
          <a:p>
            <a:endParaRPr lang="x-none" altLang="zh-CN" sz="1600" b="1" dirty="0" smtClean="0">
              <a:solidFill>
                <a:schemeClr val="accent6"/>
              </a:solidFill>
              <a:latin typeface="微软雅黑" panose="020B0503020204020204" pitchFamily="34" charset="-122"/>
              <a:ea typeface="微软雅黑" panose="020B0503020204020204" pitchFamily="34" charset="-122"/>
            </a:endParaRPr>
          </a:p>
          <a:p>
            <a:endParaRPr lang="x-none" altLang="zh-CN" sz="1600" b="1" dirty="0" smtClean="0">
              <a:solidFill>
                <a:schemeClr val="accent6"/>
              </a:solidFill>
              <a:latin typeface="微软雅黑" panose="020B0503020204020204" pitchFamily="34" charset="-122"/>
              <a:ea typeface="微软雅黑" panose="020B0503020204020204" pitchFamily="34" charset="-122"/>
            </a:endParaRPr>
          </a:p>
          <a:p>
            <a:endParaRPr lang="x-none" altLang="zh-CN" sz="1600" b="1" dirty="0" smtClean="0">
              <a:solidFill>
                <a:schemeClr val="accent6"/>
              </a:solidFill>
              <a:latin typeface="微软雅黑" panose="020B0503020204020204" pitchFamily="34" charset="-122"/>
              <a:ea typeface="微软雅黑" panose="020B0503020204020204" pitchFamily="34" charset="-122"/>
            </a:endParaRPr>
          </a:p>
          <a:p>
            <a:endParaRPr lang="x-none" altLang="zh-CN" sz="1600" b="1" dirty="0" smtClean="0">
              <a:solidFill>
                <a:schemeClr val="accent6"/>
              </a:solidFill>
              <a:latin typeface="微软雅黑" panose="020B0503020204020204" pitchFamily="34" charset="-122"/>
              <a:ea typeface="微软雅黑" panose="020B0503020204020204" pitchFamily="34" charset="-122"/>
            </a:endParaRPr>
          </a:p>
          <a:p>
            <a:endParaRPr lang="x-none" altLang="zh-CN" sz="1600" b="1" dirty="0" smtClean="0">
              <a:solidFill>
                <a:schemeClr val="accent6"/>
              </a:solidFill>
              <a:latin typeface="微软雅黑" panose="020B0503020204020204" pitchFamily="34" charset="-122"/>
              <a:ea typeface="微软雅黑" panose="020B0503020204020204" pitchFamily="34" charset="-122"/>
            </a:endParaRPr>
          </a:p>
          <a:p>
            <a:endParaRPr lang="x-none" altLang="zh-CN" sz="1600" b="1" dirty="0" smtClean="0">
              <a:solidFill>
                <a:schemeClr val="accent6"/>
              </a:solidFill>
              <a:latin typeface="微软雅黑" panose="020B0503020204020204" pitchFamily="34" charset="-122"/>
              <a:ea typeface="微软雅黑" panose="020B0503020204020204" pitchFamily="34" charset="-122"/>
            </a:endParaRPr>
          </a:p>
          <a:p>
            <a:endParaRPr lang="x-none" altLang="zh-CN" sz="1600" b="1" dirty="0" smtClean="0">
              <a:solidFill>
                <a:schemeClr val="accent6"/>
              </a:solidFill>
              <a:latin typeface="微软雅黑" panose="020B0503020204020204" pitchFamily="34" charset="-122"/>
              <a:ea typeface="微软雅黑" panose="020B0503020204020204" pitchFamily="34" charset="-122"/>
            </a:endParaRPr>
          </a:p>
          <a:p>
            <a:endParaRPr lang="x-none" altLang="zh-CN" sz="1600" b="1" dirty="0" smtClean="0">
              <a:solidFill>
                <a:schemeClr val="accent6"/>
              </a:solidFill>
              <a:latin typeface="微软雅黑" panose="020B0503020204020204" pitchFamily="34" charset="-122"/>
              <a:ea typeface="微软雅黑" panose="020B0503020204020204" pitchFamily="34" charset="-122"/>
            </a:endParaRPr>
          </a:p>
          <a:p>
            <a:endParaRPr lang="x-none" altLang="zh-CN" sz="1600" b="1" dirty="0" smtClean="0">
              <a:solidFill>
                <a:schemeClr val="accent6"/>
              </a:solidFill>
              <a:latin typeface="微软雅黑" panose="020B0503020204020204" pitchFamily="34" charset="-122"/>
              <a:ea typeface="微软雅黑" panose="020B0503020204020204" pitchFamily="34" charset="-122"/>
            </a:endParaRPr>
          </a:p>
          <a:p>
            <a:endParaRPr lang="x-none" altLang="zh-CN" sz="1600" b="1" dirty="0" smtClean="0">
              <a:solidFill>
                <a:schemeClr val="accent6"/>
              </a:solidFill>
              <a:latin typeface="微软雅黑" panose="020B0503020204020204" pitchFamily="34" charset="-122"/>
              <a:ea typeface="微软雅黑" panose="020B0503020204020204" pitchFamily="34" charset="-122"/>
            </a:endParaRPr>
          </a:p>
          <a:p>
            <a:endParaRPr lang="x-none" altLang="zh-CN" sz="1600" b="1" dirty="0" smtClean="0">
              <a:solidFill>
                <a:schemeClr val="accent6"/>
              </a:solidFill>
              <a:latin typeface="微软雅黑" panose="020B0503020204020204" pitchFamily="34" charset="-122"/>
              <a:ea typeface="微软雅黑" panose="020B0503020204020204" pitchFamily="34" charset="-122"/>
            </a:endParaRPr>
          </a:p>
          <a:p>
            <a:endParaRPr lang="x-none" altLang="zh-CN" sz="1600" b="1" dirty="0" smtClean="0">
              <a:solidFill>
                <a:schemeClr val="accent6"/>
              </a:solidFill>
              <a:latin typeface="微软雅黑" panose="020B0503020204020204" pitchFamily="34" charset="-122"/>
              <a:ea typeface="微软雅黑" panose="020B0503020204020204" pitchFamily="34" charset="-122"/>
            </a:endParaRPr>
          </a:p>
          <a:p>
            <a:endParaRPr lang="x-none" altLang="zh-CN" sz="1600" b="1" dirty="0" smtClean="0">
              <a:solidFill>
                <a:schemeClr val="accent6"/>
              </a:solidFill>
              <a:latin typeface="微软雅黑" panose="020B0503020204020204" pitchFamily="34" charset="-122"/>
              <a:ea typeface="微软雅黑" panose="020B0503020204020204" pitchFamily="34" charset="-122"/>
            </a:endParaRPr>
          </a:p>
          <a:p>
            <a:endParaRPr lang="x-none" altLang="zh-CN" sz="1600" b="1" dirty="0" smtClean="0">
              <a:solidFill>
                <a:schemeClr val="accent6"/>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3131820" y="1347470"/>
            <a:ext cx="3103880" cy="645795"/>
          </a:xfrm>
          <a:prstGeom prst="rect">
            <a:avLst/>
          </a:prstGeom>
        </p:spPr>
      </p:pic>
      <p:pic>
        <p:nvPicPr>
          <p:cNvPr id="5" name="图片 4"/>
          <p:cNvPicPr>
            <a:picLocks noChangeAspect="1"/>
          </p:cNvPicPr>
          <p:nvPr/>
        </p:nvPicPr>
        <p:blipFill>
          <a:blip r:embed="rId2"/>
          <a:stretch>
            <a:fillRect/>
          </a:stretch>
        </p:blipFill>
        <p:spPr>
          <a:xfrm>
            <a:off x="3275965" y="2355215"/>
            <a:ext cx="2745105" cy="794385"/>
          </a:xfrm>
          <a:prstGeom prst="rect">
            <a:avLst/>
          </a:prstGeom>
        </p:spPr>
      </p:pic>
      <p:pic>
        <p:nvPicPr>
          <p:cNvPr id="6" name="图片 5"/>
          <p:cNvPicPr>
            <a:picLocks noChangeAspect="1"/>
          </p:cNvPicPr>
          <p:nvPr/>
        </p:nvPicPr>
        <p:blipFill>
          <a:blip r:embed="rId3"/>
          <a:stretch>
            <a:fillRect/>
          </a:stretch>
        </p:blipFill>
        <p:spPr>
          <a:xfrm>
            <a:off x="3275965" y="3579495"/>
            <a:ext cx="2680970" cy="787400"/>
          </a:xfrm>
          <a:prstGeom prst="rect">
            <a:avLst/>
          </a:prstGeom>
        </p:spPr>
      </p:pic>
    </p:spTree>
  </p:cSld>
  <p:clrMapOvr>
    <a:masterClrMapping/>
  </p:clrMapOvr>
</p:sld>
</file>

<file path=ppt/theme/theme1.xml><?xml version="1.0" encoding="utf-8"?>
<a:theme xmlns:a="http://schemas.openxmlformats.org/drawingml/2006/main" name="第一PPT：WWW.1PPT.COM​">
  <a:themeElements>
    <a:clrScheme name="自定义 2">
      <a:dk1>
        <a:sysClr val="windowText" lastClr="000000"/>
      </a:dk1>
      <a:lt1>
        <a:sysClr val="window" lastClr="FFFFFF"/>
      </a:lt1>
      <a:dk2>
        <a:srgbClr val="FFFFFF"/>
      </a:dk2>
      <a:lt2>
        <a:srgbClr val="FFFFFF"/>
      </a:lt2>
      <a:accent1>
        <a:srgbClr val="0E647C"/>
      </a:accent1>
      <a:accent2>
        <a:srgbClr val="2DB2A4"/>
      </a:accent2>
      <a:accent3>
        <a:srgbClr val="74AF47"/>
      </a:accent3>
      <a:accent4>
        <a:srgbClr val="755DA1"/>
      </a:accent4>
      <a:accent5>
        <a:srgbClr val="4BACC6"/>
      </a:accent5>
      <a:accent6>
        <a:srgbClr val="F87A08"/>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5400</Words>
  <Application>Kingsoft Office WPP</Application>
  <PresentationFormat>全屏显示(16:9)</PresentationFormat>
  <Paragraphs>345</Paragraphs>
  <Slides>32</Slides>
  <Notes>25</Notes>
  <HiddenSlides>0</HiddenSlides>
  <MMClips>0</MMClips>
  <ScaleCrop>false</ScaleCrop>
  <HeadingPairs>
    <vt:vector size="4" baseType="variant">
      <vt:variant>
        <vt:lpstr>主题</vt:lpstr>
      </vt:variant>
      <vt:variant>
        <vt:i4>1</vt:i4>
      </vt:variant>
      <vt:variant>
        <vt:lpstr>幻灯片标题</vt:lpstr>
      </vt:variant>
      <vt:variant>
        <vt:i4>32</vt:i4>
      </vt:variant>
    </vt:vector>
  </HeadingPairs>
  <TitlesOfParts>
    <vt:vector size="33" baseType="lpstr">
      <vt:lpstr>第一PPT：WWW.1PPT.COM​</vt:lpstr>
      <vt:lpstr>PowerPoint 演示文稿</vt:lpstr>
      <vt:lpstr>PowerPoint 演示文稿</vt:lpstr>
      <vt:lpstr>PowerPoint 演示文稿</vt:lpstr>
      <vt:lpstr>集体智慧与协同过滤</vt:lpstr>
      <vt:lpstr>PowerPoint 演示文稿</vt:lpstr>
      <vt:lpstr>相关工作</vt:lpstr>
      <vt:lpstr>PowerPoint 演示文稿</vt:lpstr>
      <vt:lpstr>采用模型</vt:lpstr>
      <vt:lpstr>评价指标</vt:lpstr>
      <vt:lpstr>更改以后的运行结果</vt:lpstr>
      <vt:lpstr>结果分析</vt:lpstr>
      <vt:lpstr>结果分析</vt:lpstr>
      <vt:lpstr>算法效果分析</vt:lpstr>
      <vt:lpstr>更改后的结果分析</vt:lpstr>
      <vt:lpstr>论文简介</vt:lpstr>
      <vt:lpstr>论文简介</vt:lpstr>
      <vt:lpstr>相关工作</vt:lpstr>
      <vt:lpstr>相关工作</vt:lpstr>
      <vt:lpstr>推荐模型</vt:lpstr>
      <vt:lpstr>推荐模型</vt:lpstr>
      <vt:lpstr>推荐模型</vt:lpstr>
      <vt:lpstr>推荐模型</vt:lpstr>
      <vt:lpstr>推荐模型</vt:lpstr>
      <vt:lpstr>推荐模型</vt:lpstr>
      <vt:lpstr>推荐模型</vt:lpstr>
      <vt:lpstr>PowerPoint 演示文稿</vt:lpstr>
      <vt:lpstr>实验分析</vt:lpstr>
      <vt:lpstr>实验分析</vt:lpstr>
      <vt:lpstr>实验分析</vt:lpstr>
      <vt:lpstr>实验分析</vt:lpstr>
      <vt:lpstr>实验分析</vt:lpstr>
      <vt:lpstr>PowerPoint 演示文稿</vt:lpstr>
    </vt:vector>
  </TitlesOfParts>
  <Company>第一PPT模板网-WWW.1PPT.COM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第一PPT模板网-WWW.1PPT.COM</dc:title>
  <dc:creator>第一PPT模板网-WWW.1PPT.COM</dc:creator>
  <dc:description>第一PPT模板网-WWW.1PPT.COM</dc:description>
  <cp:lastModifiedBy>yk</cp:lastModifiedBy>
  <cp:revision>409</cp:revision>
  <dcterms:created xsi:type="dcterms:W3CDTF">2017-06-07T09:07:44Z</dcterms:created>
  <dcterms:modified xsi:type="dcterms:W3CDTF">2017-06-07T09:07:44Z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2052-10.1.0.5672</vt:lpwstr>
  </property>
</Properties>
</file>